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4"/>
    <p:sldMasterId id="2147483826" r:id="rId5"/>
    <p:sldMasterId id="2147483793" r:id="rId6"/>
    <p:sldMasterId id="2147483835" r:id="rId7"/>
    <p:sldMasterId id="2147483844" r:id="rId8"/>
    <p:sldMasterId id="2147483802" r:id="rId9"/>
    <p:sldMasterId id="2147483853" r:id="rId10"/>
    <p:sldMasterId id="2147483811" r:id="rId11"/>
    <p:sldMasterId id="2147483862" r:id="rId12"/>
    <p:sldMasterId id="2147483870" r:id="rId13"/>
    <p:sldMasterId id="2147483820" r:id="rId14"/>
  </p:sldMasterIdLst>
  <p:notesMasterIdLst>
    <p:notesMasterId r:id="rId61"/>
  </p:notesMasterIdLst>
  <p:handoutMasterIdLst>
    <p:handoutMasterId r:id="rId62"/>
  </p:handoutMasterIdLst>
  <p:sldIdLst>
    <p:sldId id="257" r:id="rId15"/>
    <p:sldId id="260" r:id="rId16"/>
    <p:sldId id="287" r:id="rId17"/>
    <p:sldId id="291" r:id="rId18"/>
    <p:sldId id="289" r:id="rId19"/>
    <p:sldId id="263" r:id="rId20"/>
    <p:sldId id="303" r:id="rId21"/>
    <p:sldId id="305" r:id="rId22"/>
    <p:sldId id="328" r:id="rId23"/>
    <p:sldId id="304" r:id="rId24"/>
    <p:sldId id="308" r:id="rId25"/>
    <p:sldId id="264" r:id="rId26"/>
    <p:sldId id="306" r:id="rId27"/>
    <p:sldId id="297" r:id="rId28"/>
    <p:sldId id="340" r:id="rId29"/>
    <p:sldId id="309" r:id="rId30"/>
    <p:sldId id="310" r:id="rId31"/>
    <p:sldId id="331" r:id="rId32"/>
    <p:sldId id="332" r:id="rId33"/>
    <p:sldId id="333" r:id="rId34"/>
    <p:sldId id="294" r:id="rId35"/>
    <p:sldId id="334" r:id="rId36"/>
    <p:sldId id="317" r:id="rId37"/>
    <p:sldId id="315" r:id="rId38"/>
    <p:sldId id="314" r:id="rId39"/>
    <p:sldId id="312" r:id="rId40"/>
    <p:sldId id="321" r:id="rId41"/>
    <p:sldId id="301" r:id="rId42"/>
    <p:sldId id="298" r:id="rId43"/>
    <p:sldId id="339" r:id="rId44"/>
    <p:sldId id="338" r:id="rId45"/>
    <p:sldId id="318" r:id="rId46"/>
    <p:sldId id="319" r:id="rId47"/>
    <p:sldId id="299" r:id="rId48"/>
    <p:sldId id="322" r:id="rId49"/>
    <p:sldId id="335" r:id="rId50"/>
    <p:sldId id="337" r:id="rId51"/>
    <p:sldId id="336" r:id="rId52"/>
    <p:sldId id="324" r:id="rId53"/>
    <p:sldId id="326" r:id="rId54"/>
    <p:sldId id="327" r:id="rId55"/>
    <p:sldId id="329" r:id="rId56"/>
    <p:sldId id="341" r:id="rId57"/>
    <p:sldId id="342" r:id="rId58"/>
    <p:sldId id="343" r:id="rId59"/>
    <p:sldId id="262" r:id="rId60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4014" userDrawn="1">
          <p15:clr>
            <a:srgbClr val="A4A3A4"/>
          </p15:clr>
        </p15:guide>
        <p15:guide id="3" pos="40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76277"/>
    <a:srgbClr val="5CAA7F"/>
    <a:srgbClr val="EBBC4E"/>
    <a:srgbClr val="6E6259"/>
    <a:srgbClr val="B9D5DE"/>
    <a:srgbClr val="ECC7CD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387" autoAdjust="0"/>
  </p:normalViewPr>
  <p:slideViewPr>
    <p:cSldViewPr>
      <p:cViewPr varScale="1">
        <p:scale>
          <a:sx n="107" d="100"/>
          <a:sy n="107" d="100"/>
        </p:scale>
        <p:origin x="1422" y="114"/>
      </p:cViewPr>
      <p:guideLst>
        <p:guide orient="horz" pos="1729"/>
        <p:guide pos="4014"/>
        <p:guide pos="4015"/>
      </p:guideLst>
    </p:cSldViewPr>
  </p:slideViewPr>
  <p:outlineViewPr>
    <p:cViewPr>
      <p:scale>
        <a:sx n="33" d="100"/>
        <a:sy n="33" d="100"/>
      </p:scale>
      <p:origin x="0" y="-107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58" y="7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F2AE7943-15AA-4BEC-972F-C4A5D2EB240F}" type="datetimeFigureOut">
              <a:rPr lang="nb-NO" smtClean="0"/>
              <a:pPr/>
              <a:t>13.09.2023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A696D482-4F38-4F47-B1B5-7C915A9B1380}" type="slidenum">
              <a:rPr lang="nb-NO" smtClean="0"/>
              <a:pPr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50071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E04F3BE-57E1-45FE-A058-19E736213B69}" type="datetimeFigureOut">
              <a:rPr lang="en-GB" smtClean="0"/>
              <a:pPr/>
              <a:t>13/09/2023</a:t>
            </a:fld>
            <a:endParaRPr lang="en-GB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2EDA99A-E428-4A16-B3A2-A4C37765EBB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0687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30712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76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5633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448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86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1533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5026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01887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97922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6098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86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919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4896544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8204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55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88885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23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3370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8346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650886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69365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798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6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36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4896544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134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9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11805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72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321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3269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1441077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181747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7519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654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096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4896544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257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4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039885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9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11502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54532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4232963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576864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4382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286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965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4896544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260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616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2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7358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4882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624990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5847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265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203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64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4896544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906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90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5226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3953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6431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188125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92554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0673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208823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5204897" y="3937056"/>
            <a:ext cx="3304799" cy="1652184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3430800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5"/>
          <p:cNvSpPr>
            <a:spLocks noGrp="1" noChangeAspect="1"/>
          </p:cNvSpPr>
          <p:nvPr>
            <p:ph type="pic" sz="quarter" idx="16"/>
          </p:nvPr>
        </p:nvSpPr>
        <p:spPr>
          <a:xfrm>
            <a:off x="0" y="3427200"/>
            <a:ext cx="4572000" cy="3430800"/>
          </a:xfrm>
        </p:spPr>
        <p:txBody>
          <a:bodyPr/>
          <a:lstStyle/>
          <a:p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37" y="6354000"/>
            <a:ext cx="1424950" cy="4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8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5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90431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620688"/>
            <a:ext cx="3306206" cy="540060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302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971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27694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824053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158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3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6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815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59342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554834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18461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li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5205600" y="620688"/>
            <a:ext cx="3306206" cy="4896544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4" name="Platshållare för bild 3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514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255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7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8957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76420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80178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490433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4869160"/>
            <a:ext cx="6891431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5584726"/>
            <a:ext cx="6891431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458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38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 Payof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78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40494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32897" y="2558674"/>
            <a:ext cx="7876800" cy="646331"/>
          </a:xfrm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3274240"/>
            <a:ext cx="7876800" cy="514800"/>
          </a:xfrm>
          <a:solidFill>
            <a:schemeClr val="tx1">
              <a:alpha val="90000"/>
            </a:schemeClr>
          </a:solidFill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2105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82659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632896" y="1916832"/>
            <a:ext cx="7876800" cy="3597884"/>
          </a:xfrm>
          <a:solidFill>
            <a:schemeClr val="tx1">
              <a:alpha val="90000"/>
            </a:schemeClr>
          </a:solidFill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 dirty="0"/>
              <a:t>Click here to add text</a:t>
            </a:r>
          </a:p>
          <a:p>
            <a:pPr lvl="1"/>
            <a:r>
              <a:rPr lang="en-GB" dirty="0"/>
              <a:t>Level two</a:t>
            </a:r>
          </a:p>
          <a:p>
            <a:pPr lvl="2"/>
            <a:r>
              <a:rPr lang="en-GB" dirty="0"/>
              <a:t>Level three</a:t>
            </a:r>
          </a:p>
          <a:p>
            <a:pPr lvl="3"/>
            <a:r>
              <a:rPr lang="en-GB" dirty="0"/>
              <a:t>Level four</a:t>
            </a:r>
          </a:p>
          <a:p>
            <a:pPr lvl="4"/>
            <a:r>
              <a:rPr lang="en-GB" dirty="0"/>
              <a:t>Level five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  <a:solidFill>
            <a:schemeClr val="tx1">
              <a:alpha val="90000"/>
            </a:schemeClr>
          </a:solidFill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7093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212910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350" y="1918800"/>
            <a:ext cx="7876800" cy="3596400"/>
          </a:xfrm>
          <a:solidFill>
            <a:schemeClr val="tx1">
              <a:alpha val="90000"/>
            </a:schemeClr>
          </a:solidFill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  <a:solidFill>
            <a:schemeClr val="tx1">
              <a:alpha val="90000"/>
            </a:schemeClr>
          </a:solidFill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713136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703068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2897" y="1918800"/>
            <a:ext cx="3816000" cy="3596400"/>
          </a:xfrm>
          <a:solidFill>
            <a:schemeClr val="tx1">
              <a:alpha val="90000"/>
            </a:schemeClr>
          </a:solidFill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4693697" y="1918800"/>
            <a:ext cx="3816000" cy="3596400"/>
          </a:xfrm>
          <a:solidFill>
            <a:schemeClr val="tx1">
              <a:alpha val="90000"/>
            </a:schemeClr>
          </a:solidFill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  <a:solidFill>
            <a:schemeClr val="tx1">
              <a:alpha val="90000"/>
            </a:schemeClr>
          </a:solidFill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238467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</p:spPr>
        <p:txBody>
          <a:bodyPr anchor="ctr">
            <a:noAutofit/>
          </a:bodyPr>
          <a:lstStyle>
            <a:lvl1pPr marL="18000" indent="0">
              <a:buNone/>
              <a:defRPr sz="2000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600" y="2348880"/>
            <a:ext cx="3312368" cy="504056"/>
          </a:xfrm>
          <a:prstGeom prst="roundRect">
            <a:avLst/>
          </a:prstGeom>
          <a:solidFill>
            <a:schemeClr val="tx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4" hasCustomPrompt="1"/>
          </p:nvPr>
        </p:nvSpPr>
        <p:spPr>
          <a:xfrm>
            <a:off x="633600" y="3044957"/>
            <a:ext cx="3312368" cy="504056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5" hasCustomPrompt="1"/>
          </p:nvPr>
        </p:nvSpPr>
        <p:spPr>
          <a:xfrm>
            <a:off x="633600" y="3741034"/>
            <a:ext cx="3312368" cy="504056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17" hasCustomPrompt="1"/>
          </p:nvPr>
        </p:nvSpPr>
        <p:spPr>
          <a:xfrm>
            <a:off x="633600" y="4437112"/>
            <a:ext cx="3312368" cy="504056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470764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1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here to add title</a:t>
            </a:r>
          </a:p>
        </p:txBody>
      </p:sp>
      <p:sp>
        <p:nvSpPr>
          <p:cNvPr id="9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632897" y="1335600"/>
            <a:ext cx="7876800" cy="514800"/>
          </a:xfrm>
          <a:solidFill>
            <a:schemeClr val="tx1">
              <a:alpha val="90000"/>
            </a:schemeClr>
          </a:solidFill>
        </p:spPr>
        <p:txBody>
          <a:bodyPr anchor="ctr">
            <a:noAutofit/>
          </a:bodyPr>
          <a:lstStyle>
            <a:lvl1pPr marL="18000" indent="0">
              <a:buNone/>
              <a:defRPr sz="2000" b="1" cap="small" baseline="0">
                <a:latin typeface="+mj-lt"/>
              </a:defRPr>
            </a:lvl1pPr>
          </a:lstStyle>
          <a:p>
            <a:pPr lvl="0"/>
            <a:r>
              <a:rPr lang="en-GB" dirty="0"/>
              <a:t>Click here to add subtitle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0" y="5752993"/>
            <a:ext cx="3816000" cy="196287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  <a:lvl5pPr>
              <a:defRPr/>
            </a:lvl5pPr>
          </a:lstStyle>
          <a:p>
            <a:pPr lvl="0"/>
            <a:r>
              <a:rPr lang="en-GB" dirty="0"/>
              <a:t>Note: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33600" y="2348880"/>
            <a:ext cx="3312368" cy="504056"/>
          </a:xfrm>
          <a:prstGeom prst="roundRect">
            <a:avLst/>
          </a:prstGeom>
          <a:solidFill>
            <a:schemeClr val="tx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/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4" hasCustomPrompt="1"/>
          </p:nvPr>
        </p:nvSpPr>
        <p:spPr>
          <a:xfrm>
            <a:off x="633600" y="3044957"/>
            <a:ext cx="3312368" cy="504056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5" hasCustomPrompt="1"/>
          </p:nvPr>
        </p:nvSpPr>
        <p:spPr>
          <a:xfrm>
            <a:off x="633600" y="3741034"/>
            <a:ext cx="3312368" cy="504056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17" hasCustomPrompt="1"/>
          </p:nvPr>
        </p:nvSpPr>
        <p:spPr>
          <a:xfrm>
            <a:off x="633600" y="4437112"/>
            <a:ext cx="3312368" cy="504056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50800" dir="5400000" sx="109000" sy="109000" algn="ctr" rotWithShape="0">
              <a:srgbClr val="000000">
                <a:alpha val="0"/>
              </a:srgbClr>
            </a:outerShdw>
            <a:softEdge rad="0"/>
          </a:effectLst>
        </p:spPr>
        <p:txBody>
          <a:bodyPr lIns="90000" anchor="ctr"/>
          <a:lstStyle>
            <a:lvl1pPr marL="36000" indent="0">
              <a:buSzPct val="110000"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216351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87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/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/>
              <a:pPr/>
              <a:t>‹Nr.›</a:t>
            </a:fld>
            <a:endParaRPr lang="nb-NO" sz="900" b="0" i="0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661248"/>
            <a:ext cx="1424951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9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696" r:id="rId2"/>
    <p:sldLayoutId id="2147483697" r:id="rId3"/>
    <p:sldLayoutId id="2147483698" r:id="rId4"/>
    <p:sldLayoutId id="2147483790" r:id="rId5"/>
    <p:sldLayoutId id="2147483791" r:id="rId6"/>
    <p:sldLayoutId id="2147483886" r:id="rId7"/>
    <p:sldLayoutId id="2147483887" r:id="rId8"/>
    <p:sldLayoutId id="2147483788" r:id="rId9"/>
    <p:sldLayoutId id="2147483789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3"/>
        </a:buBlip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3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grpSp>
        <p:nvGrpSpPr>
          <p:cNvPr id="2" name="Grupp 1"/>
          <p:cNvGrpSpPr/>
          <p:nvPr userDrawn="1"/>
        </p:nvGrpSpPr>
        <p:grpSpPr>
          <a:xfrm>
            <a:off x="0" y="6259711"/>
            <a:ext cx="9144000" cy="598289"/>
            <a:chOff x="0" y="6259711"/>
            <a:chExt cx="9144000" cy="598289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59711"/>
              <a:ext cx="9144000" cy="598289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538" y="6354000"/>
              <a:ext cx="1424947" cy="422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7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1"/>
        </a:buBlip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38" y="6354000"/>
            <a:ext cx="1424947" cy="4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78" r:id="rId2"/>
    <p:sldLayoutId id="2147483822" r:id="rId3"/>
    <p:sldLayoutId id="2147483879" r:id="rId4"/>
    <p:sldLayoutId id="2147483823" r:id="rId5"/>
    <p:sldLayoutId id="2147483880" r:id="rId6"/>
    <p:sldLayoutId id="2147483824" r:id="rId7"/>
    <p:sldLayoutId id="2147483881" r:id="rId8"/>
    <p:sldLayoutId id="2147483825" r:id="rId9"/>
    <p:sldLayoutId id="2147483882" r:id="rId10"/>
    <p:sldLayoutId id="2147483817" r:id="rId11"/>
    <p:sldLayoutId id="2147483884" r:id="rId12"/>
    <p:sldLayoutId id="2147483885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7"/>
        </a:buBlip>
        <a:defRPr sz="1400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9D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/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/>
              <a:pPr/>
              <a:t>‹Nr.›</a:t>
            </a:fld>
            <a:endParaRPr lang="nb-NO" sz="900" b="0" i="0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661248"/>
            <a:ext cx="1424951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88" r:id="rId7"/>
    <p:sldLayoutId id="2147483889" r:id="rId8"/>
    <p:sldLayoutId id="2147483833" r:id="rId9"/>
    <p:sldLayoutId id="2147483834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3"/>
        </a:buBlip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5661248"/>
            <a:ext cx="1424949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1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90" r:id="rId7"/>
    <p:sldLayoutId id="2147483891" r:id="rId8"/>
    <p:sldLayoutId id="2147483800" r:id="rId9"/>
    <p:sldLayoutId id="2147483801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3"/>
        </a:buBlip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5661248"/>
            <a:ext cx="1424949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8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92" r:id="rId7"/>
    <p:sldLayoutId id="2147483893" r:id="rId8"/>
    <p:sldLayoutId id="2147483842" r:id="rId9"/>
    <p:sldLayoutId id="2147483843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3"/>
        </a:buBlip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5661248"/>
            <a:ext cx="1424949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94" r:id="rId7"/>
    <p:sldLayoutId id="2147483895" r:id="rId8"/>
    <p:sldLayoutId id="2147483851" r:id="rId9"/>
    <p:sldLayoutId id="2147483852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3"/>
        </a:buBlip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/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/>
              <a:pPr/>
              <a:t>‹Nr.›</a:t>
            </a:fld>
            <a:endParaRPr lang="nb-NO" sz="900" b="0" i="0" dirty="0"/>
          </a:p>
        </p:txBody>
      </p:sp>
      <p:grpSp>
        <p:nvGrpSpPr>
          <p:cNvPr id="2" name="Grupp 1"/>
          <p:cNvGrpSpPr/>
          <p:nvPr userDrawn="1"/>
        </p:nvGrpSpPr>
        <p:grpSpPr>
          <a:xfrm>
            <a:off x="0" y="6259711"/>
            <a:ext cx="9144000" cy="598289"/>
            <a:chOff x="0" y="6259711"/>
            <a:chExt cx="9144000" cy="598289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59711"/>
              <a:ext cx="9144000" cy="598289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537" y="6354000"/>
              <a:ext cx="1424950" cy="422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66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96" r:id="rId7"/>
    <p:sldLayoutId id="2147483897" r:id="rId8"/>
    <p:sldLayoutId id="2147483809" r:id="rId9"/>
    <p:sldLayoutId id="2147483810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4"/>
        </a:buBlip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/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/>
              <a:pPr/>
              <a:t>‹Nr.›</a:t>
            </a:fld>
            <a:endParaRPr lang="nb-NO" sz="900" b="0" i="0" dirty="0"/>
          </a:p>
        </p:txBody>
      </p:sp>
      <p:grpSp>
        <p:nvGrpSpPr>
          <p:cNvPr id="2" name="Grupp 1"/>
          <p:cNvGrpSpPr/>
          <p:nvPr userDrawn="1"/>
        </p:nvGrpSpPr>
        <p:grpSpPr>
          <a:xfrm>
            <a:off x="0" y="6259711"/>
            <a:ext cx="9144000" cy="598289"/>
            <a:chOff x="0" y="6259711"/>
            <a:chExt cx="9144000" cy="598289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59711"/>
              <a:ext cx="9144000" cy="598289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537" y="6354000"/>
              <a:ext cx="1424950" cy="422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73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83" r:id="rId6"/>
    <p:sldLayoutId id="2147483860" r:id="rId7"/>
    <p:sldLayoutId id="2147483861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2"/>
        </a:buBlip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CA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grpSp>
        <p:nvGrpSpPr>
          <p:cNvPr id="2" name="Grupp 1"/>
          <p:cNvGrpSpPr/>
          <p:nvPr userDrawn="1"/>
        </p:nvGrpSpPr>
        <p:grpSpPr>
          <a:xfrm>
            <a:off x="0" y="6259711"/>
            <a:ext cx="9144000" cy="598289"/>
            <a:chOff x="0" y="6259711"/>
            <a:chExt cx="9144000" cy="598289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59711"/>
              <a:ext cx="9144000" cy="598289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538" y="6354000"/>
              <a:ext cx="1424947" cy="422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32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8" r:id="rId6"/>
    <p:sldLayoutId id="2147483819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1"/>
        </a:buBlip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6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GB" noProof="0" dirty="0"/>
              <a:t>Click here to add title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632897" y="1335600"/>
            <a:ext cx="7876800" cy="418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889200" y="6438960"/>
            <a:ext cx="3540357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2" name="Rektangel 5"/>
          <p:cNvSpPr/>
          <p:nvPr userDrawn="1"/>
        </p:nvSpPr>
        <p:spPr>
          <a:xfrm>
            <a:off x="633600" y="6438960"/>
            <a:ext cx="360000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fld id="{6FA1DBB5-009D-4FD8-B09A-1D22C9413C03}" type="slidenum">
              <a:rPr lang="nb-NO" sz="900" b="0" i="0" smtClean="0">
                <a:solidFill>
                  <a:schemeClr val="bg1"/>
                </a:solidFill>
              </a:rPr>
              <a:pPr/>
              <a:t>‹Nr.›</a:t>
            </a:fld>
            <a:endParaRPr lang="nb-NO" sz="900" b="0" i="0" dirty="0">
              <a:solidFill>
                <a:schemeClr val="bg1"/>
              </a:solidFill>
            </a:endParaRPr>
          </a:p>
        </p:txBody>
      </p:sp>
      <p:grpSp>
        <p:nvGrpSpPr>
          <p:cNvPr id="2" name="Grupp 1"/>
          <p:cNvGrpSpPr/>
          <p:nvPr userDrawn="1"/>
        </p:nvGrpSpPr>
        <p:grpSpPr>
          <a:xfrm>
            <a:off x="0" y="6259711"/>
            <a:ext cx="9144000" cy="598289"/>
            <a:chOff x="0" y="6259711"/>
            <a:chExt cx="9144000" cy="598289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59711"/>
              <a:ext cx="9144000" cy="598289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538" y="6354000"/>
              <a:ext cx="1424947" cy="422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23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34000" algn="l" defTabSz="914400" rtl="0" eaLnBrk="1" latinLnBrk="0" hangingPunct="1">
        <a:spcBef>
          <a:spcPts val="300"/>
        </a:spcBef>
        <a:spcAft>
          <a:spcPts val="300"/>
        </a:spcAft>
        <a:buSzPct val="110000"/>
        <a:buFontTx/>
        <a:buBlip>
          <a:blip r:embed="rId11"/>
        </a:buBlip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522000" indent="-2340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2pPr>
      <a:lvl3pPr marL="7704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3pPr>
      <a:lvl4pPr marL="1026000" indent="-2376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–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4pPr>
      <a:lvl5pPr marL="1278000" indent="-24480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400" b="1" i="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9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9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2897" y="4614911"/>
            <a:ext cx="6891431" cy="1877437"/>
          </a:xfrm>
        </p:spPr>
        <p:txBody>
          <a:bodyPr/>
          <a:lstStyle/>
          <a:p>
            <a:r>
              <a:rPr lang="sv-SE" sz="3200" dirty="0"/>
              <a:t>Vet Med Runde 2023</a:t>
            </a:r>
            <a:br>
              <a:rPr lang="sv-SE" dirty="0"/>
            </a:br>
            <a:r>
              <a:rPr lang="sv-SE" sz="2800" dirty="0"/>
              <a:t>Wenn dem Hund die Luft ausgeht 2.0</a:t>
            </a:r>
            <a:br>
              <a:rPr lang="sv-SE" sz="2800" dirty="0"/>
            </a:br>
            <a:br>
              <a:rPr lang="sv-SE" sz="2800" dirty="0"/>
            </a:br>
            <a:r>
              <a:rPr lang="sv-SE" sz="1400" dirty="0"/>
              <a:t>Dr. Martina Krutzinna</a:t>
            </a:r>
            <a:br>
              <a:rPr lang="sv-SE" sz="1400" dirty="0"/>
            </a:br>
            <a:r>
              <a:rPr lang="sv-SE" sz="1400" b="0" dirty="0"/>
              <a:t>Geschäftsführerin, Oberärztin für Chirurgie, Orthopädie und Zahnheilkunde, GP Cert SAS</a:t>
            </a:r>
            <a:endParaRPr lang="sv-SE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grayscl/>
          </a:blip>
          <a:srcRect t="19005" b="1900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520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 - Rassen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32896" y="1556792"/>
            <a:ext cx="7876800" cy="4464496"/>
          </a:xfrm>
        </p:spPr>
        <p:txBody>
          <a:bodyPr>
            <a:normAutofit/>
          </a:bodyPr>
          <a:lstStyle/>
          <a:p>
            <a:pPr marL="36000" indent="0">
              <a:buNone/>
            </a:pPr>
            <a:r>
              <a:rPr lang="en-US" sz="1800" b="1" u="sng" dirty="0" err="1"/>
              <a:t>Hunde</a:t>
            </a:r>
            <a:r>
              <a:rPr lang="en-US" sz="1800" b="1" u="sng" dirty="0"/>
              <a:t>:</a:t>
            </a:r>
          </a:p>
          <a:p>
            <a:r>
              <a:rPr lang="en-US" sz="1800" b="1" dirty="0"/>
              <a:t>Mops</a:t>
            </a:r>
          </a:p>
          <a:p>
            <a:r>
              <a:rPr lang="en-US" sz="1800" b="1" dirty="0" err="1"/>
              <a:t>Französische</a:t>
            </a:r>
            <a:r>
              <a:rPr lang="en-US" sz="1800" b="1" dirty="0"/>
              <a:t> und </a:t>
            </a:r>
            <a:r>
              <a:rPr lang="en-US" sz="1800" b="1" dirty="0" err="1"/>
              <a:t>englische</a:t>
            </a:r>
            <a:r>
              <a:rPr lang="en-US" sz="1800" b="1" dirty="0"/>
              <a:t> </a:t>
            </a:r>
            <a:r>
              <a:rPr lang="en-US" sz="1800" b="1" dirty="0" err="1"/>
              <a:t>Bulldoggen</a:t>
            </a:r>
            <a:endParaRPr lang="en-US" sz="1800" b="1" dirty="0"/>
          </a:p>
          <a:p>
            <a:r>
              <a:rPr lang="en-US" sz="1800" b="1" dirty="0"/>
              <a:t>Shi-Tzu</a:t>
            </a:r>
          </a:p>
          <a:p>
            <a:r>
              <a:rPr lang="en-US" sz="1800" b="1" dirty="0"/>
              <a:t>Pekinese</a:t>
            </a:r>
          </a:p>
          <a:p>
            <a:r>
              <a:rPr lang="en-US" sz="1800" b="1" dirty="0"/>
              <a:t>Boston Terrier</a:t>
            </a:r>
          </a:p>
          <a:p>
            <a:r>
              <a:rPr lang="en-US" sz="1800" b="1" dirty="0"/>
              <a:t>Boxer</a:t>
            </a:r>
          </a:p>
          <a:p>
            <a:pPr marL="36000" indent="0">
              <a:buNone/>
            </a:pPr>
            <a:endParaRPr lang="en-US" sz="1800" b="1" dirty="0"/>
          </a:p>
          <a:p>
            <a:pPr marL="36000" indent="0">
              <a:buNone/>
            </a:pPr>
            <a:r>
              <a:rPr lang="en-US" sz="1800" b="1" u="sng" dirty="0" err="1"/>
              <a:t>Katzen</a:t>
            </a:r>
            <a:r>
              <a:rPr lang="en-US" sz="1800" b="1" u="sng" dirty="0"/>
              <a:t>:</a:t>
            </a:r>
          </a:p>
          <a:p>
            <a:r>
              <a:rPr lang="en-US" sz="1800" b="1" dirty="0" err="1"/>
              <a:t>Perserkatzen</a:t>
            </a:r>
            <a:endParaRPr lang="en-US" sz="1800" b="1" dirty="0"/>
          </a:p>
          <a:p>
            <a:r>
              <a:rPr lang="en-US" sz="1800" b="1" dirty="0"/>
              <a:t>Exotic Shorthair</a:t>
            </a:r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21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 - Symptomatik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en-US" sz="1800" b="1" dirty="0"/>
              <a:t>Alle </a:t>
            </a:r>
            <a:r>
              <a:rPr lang="en-US" sz="1800" b="1" dirty="0" err="1"/>
              <a:t>schnarchenden</a:t>
            </a:r>
            <a:r>
              <a:rPr lang="en-US" sz="1800" b="1" dirty="0"/>
              <a:t> </a:t>
            </a:r>
            <a:r>
              <a:rPr lang="en-US" sz="1800" b="1" dirty="0" err="1"/>
              <a:t>Atemgeräusche</a:t>
            </a:r>
            <a:r>
              <a:rPr lang="en-US" sz="1800" b="1" dirty="0"/>
              <a:t> </a:t>
            </a:r>
            <a:r>
              <a:rPr lang="en-US" sz="1800" b="1" dirty="0" err="1"/>
              <a:t>sind</a:t>
            </a:r>
            <a:r>
              <a:rPr lang="en-US" sz="1800" b="1" dirty="0"/>
              <a:t> </a:t>
            </a:r>
            <a:r>
              <a:rPr lang="en-US" sz="1800" b="1" dirty="0" err="1"/>
              <a:t>ein</a:t>
            </a:r>
            <a:r>
              <a:rPr lang="en-US" sz="1800" b="1" dirty="0"/>
              <a:t> </a:t>
            </a:r>
            <a:r>
              <a:rPr lang="en-US" sz="1800" b="1" dirty="0" err="1"/>
              <a:t>Hinweis</a:t>
            </a:r>
            <a:r>
              <a:rPr lang="en-US" sz="1800" b="1" dirty="0"/>
              <a:t> auf </a:t>
            </a:r>
            <a:r>
              <a:rPr lang="en-US" sz="1800" b="1" dirty="0" err="1"/>
              <a:t>eine</a:t>
            </a:r>
            <a:r>
              <a:rPr lang="en-US" sz="1800" b="1" dirty="0"/>
              <a:t> </a:t>
            </a:r>
            <a:r>
              <a:rPr lang="en-US" sz="1800" b="1" dirty="0" err="1"/>
              <a:t>unnatürliche</a:t>
            </a:r>
            <a:r>
              <a:rPr lang="en-US" sz="1800" b="1" dirty="0"/>
              <a:t> </a:t>
            </a:r>
            <a:r>
              <a:rPr lang="en-US" sz="1800" b="1" dirty="0" err="1"/>
              <a:t>Verengung</a:t>
            </a:r>
            <a:r>
              <a:rPr lang="en-US" sz="1800" b="1" dirty="0"/>
              <a:t> der </a:t>
            </a:r>
            <a:r>
              <a:rPr lang="en-US" sz="1800" b="1" dirty="0" err="1"/>
              <a:t>oberen</a:t>
            </a:r>
            <a:r>
              <a:rPr lang="en-US" sz="1800" b="1" dirty="0"/>
              <a:t> </a:t>
            </a:r>
            <a:r>
              <a:rPr lang="en-US" sz="1800" b="1" dirty="0" err="1"/>
              <a:t>Atemwege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/>
              <a:t>Der Patient </a:t>
            </a:r>
            <a:r>
              <a:rPr lang="en-US" sz="1800" b="1" dirty="0" err="1"/>
              <a:t>scheint</a:t>
            </a:r>
            <a:r>
              <a:rPr lang="en-US" sz="1800" b="1" dirty="0"/>
              <a:t> </a:t>
            </a:r>
            <a:r>
              <a:rPr lang="en-US" sz="1800" b="1" dirty="0" err="1"/>
              <a:t>ständig</a:t>
            </a:r>
            <a:r>
              <a:rPr lang="en-US" sz="1800" b="1" dirty="0"/>
              <a:t> “</a:t>
            </a:r>
            <a:r>
              <a:rPr lang="en-US" sz="1800" b="1" dirty="0" err="1"/>
              <a:t>verschleimt</a:t>
            </a:r>
            <a:r>
              <a:rPr lang="en-US" sz="1800" b="1" dirty="0"/>
              <a:t>” </a:t>
            </a:r>
            <a:r>
              <a:rPr lang="en-US" sz="1800" b="1" dirty="0" err="1"/>
              <a:t>oder</a:t>
            </a:r>
            <a:r>
              <a:rPr lang="en-US" sz="1800" b="1" dirty="0"/>
              <a:t> “</a:t>
            </a:r>
            <a:r>
              <a:rPr lang="en-US" sz="1800" b="1" dirty="0" err="1"/>
              <a:t>erkältet</a:t>
            </a:r>
            <a:r>
              <a:rPr lang="en-US" sz="1800" b="1" dirty="0"/>
              <a:t>” </a:t>
            </a:r>
            <a:r>
              <a:rPr lang="en-US" sz="1800" b="1" dirty="0" err="1"/>
              <a:t>zu</a:t>
            </a:r>
            <a:r>
              <a:rPr lang="en-US" sz="1800" b="1" dirty="0"/>
              <a:t> sein</a:t>
            </a:r>
          </a:p>
          <a:p>
            <a:r>
              <a:rPr lang="en-US" sz="1800" b="1" dirty="0" err="1"/>
              <a:t>Kurzatmigkeit</a:t>
            </a:r>
            <a:endParaRPr lang="en-US" sz="1800" b="1" dirty="0"/>
          </a:p>
          <a:p>
            <a:r>
              <a:rPr lang="en-US" sz="1800" b="1" dirty="0" err="1"/>
              <a:t>Blaue</a:t>
            </a:r>
            <a:r>
              <a:rPr lang="en-US" sz="1800" b="1" dirty="0"/>
              <a:t> </a:t>
            </a:r>
            <a:r>
              <a:rPr lang="en-US" sz="1800" b="1" dirty="0" err="1"/>
              <a:t>Zunge</a:t>
            </a:r>
            <a:endParaRPr lang="en-US" sz="1800" b="1" dirty="0"/>
          </a:p>
          <a:p>
            <a:r>
              <a:rPr lang="en-US" sz="1800" b="1" dirty="0" err="1"/>
              <a:t>Hecheln</a:t>
            </a:r>
            <a:r>
              <a:rPr lang="en-US" sz="1800" b="1" dirty="0"/>
              <a:t>, </a:t>
            </a:r>
            <a:r>
              <a:rPr lang="en-US" sz="1800" b="1" dirty="0" err="1"/>
              <a:t>Würgen</a:t>
            </a:r>
            <a:r>
              <a:rPr lang="en-US" sz="1800" b="1" dirty="0"/>
              <a:t>, </a:t>
            </a:r>
            <a:r>
              <a:rPr lang="en-US" sz="1800" b="1" dirty="0" err="1"/>
              <a:t>Erbrechen</a:t>
            </a:r>
            <a:endParaRPr lang="en-US" sz="1800" b="1" dirty="0"/>
          </a:p>
          <a:p>
            <a:r>
              <a:rPr lang="en-US" sz="1800" b="1" dirty="0" err="1"/>
              <a:t>Fress</a:t>
            </a:r>
            <a:r>
              <a:rPr lang="en-US" sz="1800" b="1" dirty="0"/>
              <a:t>- und </a:t>
            </a:r>
            <a:r>
              <a:rPr lang="en-US" sz="1800" b="1" dirty="0" err="1"/>
              <a:t>Schluckbeschwerden</a:t>
            </a:r>
            <a:endParaRPr lang="en-US" sz="1800" b="1" dirty="0"/>
          </a:p>
          <a:p>
            <a:r>
              <a:rPr lang="en-US" sz="1800" b="1" dirty="0" err="1"/>
              <a:t>Belastungsintoleranz</a:t>
            </a:r>
            <a:r>
              <a:rPr lang="en-US" sz="1800" b="1" dirty="0"/>
              <a:t>, </a:t>
            </a:r>
            <a:r>
              <a:rPr lang="en-US" sz="1800" b="1" dirty="0" err="1"/>
              <a:t>Kollaps</a:t>
            </a:r>
            <a:endParaRPr lang="en-US" sz="1800" b="1" dirty="0"/>
          </a:p>
          <a:p>
            <a:r>
              <a:rPr lang="en-US" sz="1800" b="1" dirty="0" err="1"/>
              <a:t>Akuter</a:t>
            </a:r>
            <a:r>
              <a:rPr lang="en-US" sz="1800" b="1" dirty="0"/>
              <a:t> </a:t>
            </a:r>
            <a:r>
              <a:rPr lang="en-US" sz="1800" b="1" dirty="0" err="1"/>
              <a:t>Erstickungstod</a:t>
            </a: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267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 lIns="324000"/>
          <a:lstStyle/>
          <a:p>
            <a:r>
              <a:rPr lang="en-US" dirty="0" err="1">
                <a:solidFill>
                  <a:schemeClr val="tx1"/>
                </a:solidFill>
              </a:rPr>
              <a:t>Problemliste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ectangle 63"/>
          <p:cNvSpPr/>
          <p:nvPr>
            <p:custDataLst>
              <p:tags r:id="rId1"/>
            </p:custDataLst>
          </p:nvPr>
        </p:nvSpPr>
        <p:spPr>
          <a:xfrm>
            <a:off x="633599" y="2060848"/>
            <a:ext cx="7877505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7" name="Rectangle 63"/>
          <p:cNvSpPr/>
          <p:nvPr>
            <p:custDataLst>
              <p:tags r:id="rId2"/>
            </p:custDataLst>
          </p:nvPr>
        </p:nvSpPr>
        <p:spPr>
          <a:xfrm>
            <a:off x="633600" y="2749193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8" name="Rectangle 63"/>
          <p:cNvSpPr/>
          <p:nvPr>
            <p:custDataLst>
              <p:tags r:id="rId3"/>
            </p:custDataLst>
          </p:nvPr>
        </p:nvSpPr>
        <p:spPr>
          <a:xfrm>
            <a:off x="633600" y="3437538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9" name="Rectangle 63"/>
          <p:cNvSpPr/>
          <p:nvPr>
            <p:custDataLst>
              <p:tags r:id="rId4"/>
            </p:custDataLst>
          </p:nvPr>
        </p:nvSpPr>
        <p:spPr>
          <a:xfrm>
            <a:off x="633600" y="4125883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10" name="Rectangle 63"/>
          <p:cNvSpPr/>
          <p:nvPr>
            <p:custDataLst>
              <p:tags r:id="rId5"/>
            </p:custDataLst>
          </p:nvPr>
        </p:nvSpPr>
        <p:spPr>
          <a:xfrm>
            <a:off x="633600" y="4814228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11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3600" y="1916832"/>
            <a:ext cx="7539247" cy="359854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50000"/>
              </a:lnSpc>
            </a:pPr>
            <a:r>
              <a:rPr lang="en-GB" sz="1600" b="1" dirty="0" err="1"/>
              <a:t>Milde</a:t>
            </a:r>
            <a:r>
              <a:rPr lang="en-GB" sz="1600" b="1" dirty="0"/>
              <a:t> </a:t>
            </a:r>
            <a:r>
              <a:rPr lang="en-GB" sz="1600" b="1" dirty="0" err="1"/>
              <a:t>bis</a:t>
            </a:r>
            <a:r>
              <a:rPr lang="en-GB" sz="1600" b="1" dirty="0"/>
              <a:t> </a:t>
            </a:r>
            <a:r>
              <a:rPr lang="en-GB" sz="1600" b="1" dirty="0" err="1"/>
              <a:t>schwere</a:t>
            </a:r>
            <a:r>
              <a:rPr lang="en-GB" sz="1600" b="1" dirty="0"/>
              <a:t> </a:t>
            </a:r>
            <a:r>
              <a:rPr lang="en-GB" sz="1600" b="1" dirty="0" err="1"/>
              <a:t>Dyspnoe</a:t>
            </a:r>
            <a:r>
              <a:rPr lang="en-GB" sz="1600" b="1" dirty="0"/>
              <a:t>, </a:t>
            </a:r>
            <a:r>
              <a:rPr lang="en-GB" sz="1600" b="1" dirty="0" err="1"/>
              <a:t>später</a:t>
            </a:r>
            <a:r>
              <a:rPr lang="en-GB" sz="1600" b="1" dirty="0"/>
              <a:t> </a:t>
            </a:r>
            <a:r>
              <a:rPr lang="en-GB" sz="1600" b="1" dirty="0" err="1"/>
              <a:t>obstruktiv</a:t>
            </a:r>
            <a:endParaRPr lang="en-GB" sz="1600" b="1" dirty="0"/>
          </a:p>
          <a:p>
            <a:pPr>
              <a:lnSpc>
                <a:spcPct val="250000"/>
              </a:lnSpc>
            </a:pPr>
            <a:r>
              <a:rPr lang="en-GB" sz="1600" b="1" dirty="0" err="1"/>
              <a:t>Stridor</a:t>
            </a:r>
            <a:r>
              <a:rPr lang="en-GB" sz="1600" b="1" dirty="0"/>
              <a:t>: nasal, nasopharyngeal, pharyngeal, laryngeal, tracheal</a:t>
            </a:r>
          </a:p>
          <a:p>
            <a:pPr>
              <a:lnSpc>
                <a:spcPct val="250000"/>
              </a:lnSpc>
            </a:pPr>
            <a:r>
              <a:rPr lang="en-GB" sz="1600" b="1" dirty="0" err="1"/>
              <a:t>Kollaps</a:t>
            </a:r>
            <a:r>
              <a:rPr lang="en-GB" sz="1600" b="1" dirty="0"/>
              <a:t>, </a:t>
            </a:r>
            <a:r>
              <a:rPr lang="en-GB" sz="1600" b="1" dirty="0" err="1"/>
              <a:t>Zyanose</a:t>
            </a:r>
            <a:r>
              <a:rPr lang="en-GB" sz="1600" b="1" dirty="0"/>
              <a:t>, </a:t>
            </a:r>
            <a:r>
              <a:rPr lang="en-GB" sz="1600" b="1" dirty="0" err="1"/>
              <a:t>Maulatmung</a:t>
            </a:r>
            <a:endParaRPr lang="en-GB" sz="1600" b="1" dirty="0"/>
          </a:p>
          <a:p>
            <a:pPr>
              <a:lnSpc>
                <a:spcPct val="250000"/>
              </a:lnSpc>
            </a:pPr>
            <a:r>
              <a:rPr lang="en-GB" sz="1600" b="1" dirty="0" err="1"/>
              <a:t>Leistungsinsuffizenz</a:t>
            </a:r>
            <a:endParaRPr lang="en-GB" sz="1600" b="1" dirty="0"/>
          </a:p>
          <a:p>
            <a:pPr>
              <a:lnSpc>
                <a:spcPct val="250000"/>
              </a:lnSpc>
            </a:pPr>
            <a:r>
              <a:rPr lang="en-US" sz="1600" b="1" dirty="0" err="1"/>
              <a:t>Adipositas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901052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 lIns="324000"/>
          <a:lstStyle/>
          <a:p>
            <a:r>
              <a:rPr lang="en-US" dirty="0">
                <a:solidFill>
                  <a:schemeClr val="tx1"/>
                </a:solidFill>
              </a:rPr>
              <a:t>BOS -</a:t>
            </a:r>
            <a:r>
              <a:rPr lang="en-US" dirty="0" err="1">
                <a:solidFill>
                  <a:schemeClr val="tx1"/>
                </a:solidFill>
              </a:rPr>
              <a:t>Symptome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ectangle 63"/>
          <p:cNvSpPr/>
          <p:nvPr>
            <p:custDataLst>
              <p:tags r:id="rId1"/>
            </p:custDataLst>
          </p:nvPr>
        </p:nvSpPr>
        <p:spPr>
          <a:xfrm>
            <a:off x="633599" y="2060848"/>
            <a:ext cx="7877505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7" name="Rectangle 63"/>
          <p:cNvSpPr/>
          <p:nvPr>
            <p:custDataLst>
              <p:tags r:id="rId2"/>
            </p:custDataLst>
          </p:nvPr>
        </p:nvSpPr>
        <p:spPr>
          <a:xfrm>
            <a:off x="633600" y="2749193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8" name="Rectangle 63"/>
          <p:cNvSpPr/>
          <p:nvPr>
            <p:custDataLst>
              <p:tags r:id="rId3"/>
            </p:custDataLst>
          </p:nvPr>
        </p:nvSpPr>
        <p:spPr>
          <a:xfrm>
            <a:off x="633600" y="3437538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9" name="Rectangle 63"/>
          <p:cNvSpPr/>
          <p:nvPr>
            <p:custDataLst>
              <p:tags r:id="rId4"/>
            </p:custDataLst>
          </p:nvPr>
        </p:nvSpPr>
        <p:spPr>
          <a:xfrm>
            <a:off x="633600" y="4125883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10" name="Rectangle 63"/>
          <p:cNvSpPr/>
          <p:nvPr>
            <p:custDataLst>
              <p:tags r:id="rId5"/>
            </p:custDataLst>
          </p:nvPr>
        </p:nvSpPr>
        <p:spPr>
          <a:xfrm>
            <a:off x="633600" y="4814228"/>
            <a:ext cx="7877504" cy="576064"/>
          </a:xfrm>
          <a:prstGeom prst="rect">
            <a:avLst/>
          </a:prstGeom>
          <a:solidFill>
            <a:schemeClr val="tx1">
              <a:alpha val="90000"/>
            </a:schemeClr>
          </a:solidFill>
          <a:ln w="19050"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</a:endParaRPr>
          </a:p>
        </p:txBody>
      </p:sp>
      <p:sp>
        <p:nvSpPr>
          <p:cNvPr id="11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33600" y="1916832"/>
            <a:ext cx="7539247" cy="359854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50000"/>
              </a:lnSpc>
            </a:pPr>
            <a:r>
              <a:rPr lang="en-GB" sz="1600" b="1" dirty="0" err="1"/>
              <a:t>Atmung</a:t>
            </a:r>
            <a:endParaRPr lang="en-GB" sz="1600" b="1" dirty="0"/>
          </a:p>
          <a:p>
            <a:pPr>
              <a:lnSpc>
                <a:spcPct val="250000"/>
              </a:lnSpc>
            </a:pPr>
            <a:r>
              <a:rPr lang="en-GB" sz="1600" b="1" dirty="0" err="1"/>
              <a:t>Ohr</a:t>
            </a:r>
            <a:r>
              <a:rPr lang="en-GB" sz="1600" b="1" dirty="0"/>
              <a:t>- und </a:t>
            </a:r>
            <a:r>
              <a:rPr lang="en-GB" sz="1600" b="1" dirty="0" err="1"/>
              <a:t>Gehörgänge</a:t>
            </a:r>
            <a:endParaRPr lang="en-GB" sz="1600" b="1" dirty="0"/>
          </a:p>
          <a:p>
            <a:pPr>
              <a:lnSpc>
                <a:spcPct val="250000"/>
              </a:lnSpc>
            </a:pPr>
            <a:r>
              <a:rPr lang="en-GB" sz="1600" b="1" dirty="0" err="1"/>
              <a:t>Augen</a:t>
            </a:r>
            <a:endParaRPr lang="en-GB" sz="1600" b="1" dirty="0"/>
          </a:p>
          <a:p>
            <a:pPr>
              <a:lnSpc>
                <a:spcPct val="250000"/>
              </a:lnSpc>
            </a:pPr>
            <a:r>
              <a:rPr lang="en-GB" sz="1600" b="1" dirty="0"/>
              <a:t>Haut</a:t>
            </a:r>
          </a:p>
          <a:p>
            <a:pPr>
              <a:lnSpc>
                <a:spcPct val="250000"/>
              </a:lnSpc>
            </a:pPr>
            <a:r>
              <a:rPr lang="en-US" sz="1600" b="1" dirty="0" err="1"/>
              <a:t>Andere</a:t>
            </a:r>
            <a:r>
              <a:rPr lang="en-US" sz="1600" b="1" dirty="0"/>
              <a:t> </a:t>
            </a:r>
            <a:r>
              <a:rPr lang="en-US" sz="1600" b="1" dirty="0" err="1"/>
              <a:t>Symptome</a:t>
            </a:r>
            <a:r>
              <a:rPr lang="en-US" sz="1600" b="1" dirty="0"/>
              <a:t>: </a:t>
            </a:r>
            <a:r>
              <a:rPr lang="en-US" sz="1600" b="1" dirty="0" err="1"/>
              <a:t>Makroglossie</a:t>
            </a:r>
            <a:r>
              <a:rPr lang="en-US" sz="1600" b="1" dirty="0"/>
              <a:t>, Magen-</a:t>
            </a:r>
            <a:r>
              <a:rPr lang="en-US" sz="1600" b="1" dirty="0" err="1"/>
              <a:t>Darm</a:t>
            </a:r>
            <a:r>
              <a:rPr lang="en-US" sz="1600" b="1" dirty="0"/>
              <a:t>, </a:t>
            </a:r>
            <a:r>
              <a:rPr lang="en-US" sz="1600" b="1" dirty="0" err="1"/>
              <a:t>Orthopädie</a:t>
            </a:r>
            <a:r>
              <a:rPr lang="en-US" sz="1600" b="1" dirty="0"/>
              <a:t>, </a:t>
            </a:r>
            <a:r>
              <a:rPr lang="en-US" sz="1600" b="1" dirty="0" err="1"/>
              <a:t>Neurologie</a:t>
            </a:r>
            <a:r>
              <a:rPr lang="en-US" sz="1600" b="1" dirty="0"/>
              <a:t>, </a:t>
            </a:r>
            <a:r>
              <a:rPr lang="en-US" sz="1600" b="1" dirty="0" err="1"/>
              <a:t>Kardiologie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53934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Diagnostik BOS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/>
              <a:t>Klinische</a:t>
            </a:r>
            <a:r>
              <a:rPr lang="en-US" sz="1800" b="1" dirty="0"/>
              <a:t> </a:t>
            </a:r>
            <a:r>
              <a:rPr lang="en-US" sz="1800" b="1" dirty="0" err="1"/>
              <a:t>Untersuchung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 err="1"/>
              <a:t>Röntgen</a:t>
            </a:r>
            <a:r>
              <a:rPr lang="en-US" sz="1800" b="1" dirty="0"/>
              <a:t> Thorax 2 </a:t>
            </a:r>
            <a:r>
              <a:rPr lang="en-US" sz="1800" b="1" dirty="0" err="1"/>
              <a:t>Ebenen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Diagnostik BOS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/>
              <a:t>Klinische</a:t>
            </a:r>
            <a:r>
              <a:rPr lang="en-US" sz="1800" b="1" dirty="0"/>
              <a:t> </a:t>
            </a:r>
            <a:r>
              <a:rPr lang="en-US" sz="1800" b="1" dirty="0" err="1"/>
              <a:t>Untersuchung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 err="1"/>
              <a:t>Röntgen</a:t>
            </a:r>
            <a:r>
              <a:rPr lang="en-US" sz="1800" b="1" dirty="0"/>
              <a:t> Thorax 2 </a:t>
            </a:r>
            <a:r>
              <a:rPr lang="en-US" sz="1800" b="1" dirty="0" err="1"/>
              <a:t>Ebenen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 err="1"/>
              <a:t>Endoskopische</a:t>
            </a:r>
            <a:r>
              <a:rPr lang="en-US" sz="1800" b="1" dirty="0"/>
              <a:t> </a:t>
            </a:r>
            <a:r>
              <a:rPr lang="en-US" sz="1800" b="1" dirty="0" err="1"/>
              <a:t>Untersuchung</a:t>
            </a:r>
            <a:r>
              <a:rPr lang="en-US" sz="1800" b="1" dirty="0"/>
              <a:t> der </a:t>
            </a:r>
            <a:r>
              <a:rPr lang="en-US" sz="1800" b="1" dirty="0" err="1"/>
              <a:t>oberen</a:t>
            </a:r>
            <a:r>
              <a:rPr lang="en-US" sz="1800" b="1" dirty="0"/>
              <a:t> </a:t>
            </a:r>
            <a:r>
              <a:rPr lang="en-US" sz="1800" b="1" dirty="0" err="1"/>
              <a:t>Atemwege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/>
              <a:t>CT Kopf, Hals und Thorax</a:t>
            </a:r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8343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Atemwegsprobleme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/>
              <a:t>milde</a:t>
            </a:r>
            <a:r>
              <a:rPr lang="en-US" sz="1800" b="1" dirty="0"/>
              <a:t> </a:t>
            </a:r>
            <a:r>
              <a:rPr lang="en-US" sz="1800" b="1" dirty="0" err="1"/>
              <a:t>bis</a:t>
            </a:r>
            <a:r>
              <a:rPr lang="en-US" sz="1800" b="1" dirty="0"/>
              <a:t> </a:t>
            </a:r>
            <a:r>
              <a:rPr lang="en-US" sz="1800" b="1" dirty="0" err="1"/>
              <a:t>schwere</a:t>
            </a:r>
            <a:r>
              <a:rPr lang="en-US" sz="1800" b="1" dirty="0"/>
              <a:t> </a:t>
            </a:r>
            <a:r>
              <a:rPr lang="en-US" sz="1800" b="1" dirty="0" err="1"/>
              <a:t>Dyspnoe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r>
              <a:rPr lang="en-US" sz="1800" b="1" dirty="0" err="1"/>
              <a:t>Obstruktive</a:t>
            </a:r>
            <a:r>
              <a:rPr lang="en-US" sz="1800" b="1" dirty="0"/>
              <a:t> </a:t>
            </a:r>
            <a:r>
              <a:rPr lang="en-US" sz="1800" b="1" dirty="0" err="1"/>
              <a:t>Dyspnoe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r>
              <a:rPr lang="en-US" sz="1800" b="1" dirty="0" err="1"/>
              <a:t>Stridor</a:t>
            </a:r>
            <a:endParaRPr lang="en-US" sz="1800" b="1" dirty="0"/>
          </a:p>
          <a:p>
            <a:pPr lvl="1"/>
            <a:r>
              <a:rPr lang="en-US" b="1" dirty="0"/>
              <a:t>Nasal</a:t>
            </a:r>
          </a:p>
          <a:p>
            <a:pPr lvl="1"/>
            <a:r>
              <a:rPr lang="en-US" b="1" dirty="0"/>
              <a:t>Nasopharyngeal</a:t>
            </a:r>
          </a:p>
          <a:p>
            <a:pPr lvl="1"/>
            <a:r>
              <a:rPr lang="en-US" b="1" dirty="0"/>
              <a:t>Pharyngeal</a:t>
            </a:r>
          </a:p>
          <a:p>
            <a:pPr lvl="1"/>
            <a:r>
              <a:rPr lang="en-US" b="1" dirty="0"/>
              <a:t>Laryngeal</a:t>
            </a:r>
          </a:p>
          <a:p>
            <a:pPr lvl="1"/>
            <a:r>
              <a:rPr lang="en-US" b="1" dirty="0"/>
              <a:t>Tracheal</a:t>
            </a:r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098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Atemwegsprobleme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Stenotische</a:t>
            </a:r>
            <a:r>
              <a:rPr lang="en-US" sz="1800" b="1" dirty="0">
                <a:solidFill>
                  <a:srgbClr val="FF0000"/>
                </a:solidFill>
              </a:rPr>
              <a:t> Nares</a:t>
            </a:r>
          </a:p>
          <a:p>
            <a:r>
              <a:rPr lang="en-US" sz="1800" b="1" dirty="0" err="1"/>
              <a:t>Verkürzte</a:t>
            </a:r>
            <a:r>
              <a:rPr lang="en-US" sz="1800" b="1" dirty="0"/>
              <a:t> </a:t>
            </a:r>
            <a:r>
              <a:rPr lang="en-US" sz="1800" b="1" dirty="0" err="1"/>
              <a:t>Nasenhöhle</a:t>
            </a:r>
            <a:endParaRPr lang="en-US" sz="1800" b="1" dirty="0"/>
          </a:p>
          <a:p>
            <a:r>
              <a:rPr lang="en-US" sz="1800" b="1" dirty="0" err="1">
                <a:solidFill>
                  <a:srgbClr val="FF0000"/>
                </a:solidFill>
              </a:rPr>
              <a:t>Verlängertes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verdicktes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Gaumensegel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/>
              <a:t>Enger</a:t>
            </a:r>
            <a:r>
              <a:rPr lang="en-US" sz="1800" b="1" dirty="0"/>
              <a:t> </a:t>
            </a:r>
            <a:r>
              <a:rPr lang="en-US" sz="1800" b="1" dirty="0" err="1"/>
              <a:t>Rachenraum</a:t>
            </a:r>
            <a:endParaRPr lang="en-US" sz="1800" b="1" dirty="0"/>
          </a:p>
          <a:p>
            <a:r>
              <a:rPr lang="en-US" sz="1800" b="1" dirty="0" err="1"/>
              <a:t>Voluminöser</a:t>
            </a:r>
            <a:r>
              <a:rPr lang="en-US" sz="1800" b="1" dirty="0"/>
              <a:t> </a:t>
            </a:r>
            <a:r>
              <a:rPr lang="en-US" sz="1800" b="1" dirty="0" err="1"/>
              <a:t>Zungengrund</a:t>
            </a:r>
            <a:endParaRPr lang="en-US" sz="1800" b="1" dirty="0"/>
          </a:p>
          <a:p>
            <a:r>
              <a:rPr lang="en-US" sz="1800" b="1" dirty="0" err="1">
                <a:solidFill>
                  <a:srgbClr val="FF0000"/>
                </a:solidFill>
              </a:rPr>
              <a:t>Evertierte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Stimmtaschen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Laryngskollaps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Trachealkollaps</a:t>
            </a:r>
            <a:r>
              <a:rPr lang="en-US" sz="1800" b="1" dirty="0"/>
              <a:t> (</a:t>
            </a:r>
            <a:r>
              <a:rPr lang="en-US" sz="1800" b="1" dirty="0" err="1"/>
              <a:t>v.a.</a:t>
            </a:r>
            <a:r>
              <a:rPr lang="en-US" sz="1800" b="1" dirty="0"/>
              <a:t> EBD)</a:t>
            </a:r>
          </a:p>
          <a:p>
            <a:r>
              <a:rPr lang="en-US" sz="1800" b="1" dirty="0" err="1"/>
              <a:t>Trachealhypoplasie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050E54-B4B5-F1A1-E70E-2FD261D0D73B}"/>
              </a:ext>
            </a:extLst>
          </p:cNvPr>
          <p:cNvSpPr/>
          <p:nvPr/>
        </p:nvSpPr>
        <p:spPr>
          <a:xfrm>
            <a:off x="4788024" y="1772816"/>
            <a:ext cx="2016224" cy="7920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6EA85B-B68D-2BAF-4A46-D12925800299}"/>
              </a:ext>
            </a:extLst>
          </p:cNvPr>
          <p:cNvSpPr txBox="1"/>
          <p:nvPr/>
        </p:nvSpPr>
        <p:spPr>
          <a:xfrm>
            <a:off x="4860032" y="19888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OP Möglichkeiten </a:t>
            </a:r>
          </a:p>
        </p:txBody>
      </p:sp>
    </p:spTree>
    <p:extLst>
      <p:ext uri="{BB962C8B-B14F-4D97-AF65-F5344CB8AC3E}">
        <p14:creationId xmlns:p14="http://schemas.microsoft.com/office/powerpoint/2010/main" val="3056055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BOS - Anästhesie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/>
              <a:t>Patienten</a:t>
            </a:r>
            <a:r>
              <a:rPr lang="en-US" sz="1800" b="1" dirty="0"/>
              <a:t> </a:t>
            </a:r>
            <a:r>
              <a:rPr lang="en-US" sz="1800" b="1" dirty="0" err="1"/>
              <a:t>mit</a:t>
            </a:r>
            <a:r>
              <a:rPr lang="en-US" sz="1800" b="1" dirty="0"/>
              <a:t> </a:t>
            </a:r>
            <a:r>
              <a:rPr lang="en-US" sz="1800" b="1" dirty="0" err="1"/>
              <a:t>einer</a:t>
            </a:r>
            <a:r>
              <a:rPr lang="en-US" sz="1800" b="1" dirty="0"/>
              <a:t> </a:t>
            </a:r>
            <a:r>
              <a:rPr lang="en-US" sz="1800" b="1" dirty="0" err="1"/>
              <a:t>Obstruktion</a:t>
            </a:r>
            <a:r>
              <a:rPr lang="en-US" sz="1800" b="1" dirty="0"/>
              <a:t> </a:t>
            </a:r>
            <a:r>
              <a:rPr lang="en-US" sz="1800" b="1" dirty="0" err="1"/>
              <a:t>oder</a:t>
            </a:r>
            <a:r>
              <a:rPr lang="en-US" sz="1800" b="1" dirty="0"/>
              <a:t> </a:t>
            </a:r>
            <a:r>
              <a:rPr lang="en-US" sz="1800" b="1" dirty="0" err="1"/>
              <a:t>Problemen</a:t>
            </a:r>
            <a:r>
              <a:rPr lang="en-US" sz="1800" b="1" dirty="0"/>
              <a:t> der </a:t>
            </a:r>
            <a:r>
              <a:rPr lang="en-US" sz="1800" b="1" dirty="0" err="1"/>
              <a:t>oberen</a:t>
            </a:r>
            <a:r>
              <a:rPr lang="en-US" sz="1800" b="1" dirty="0"/>
              <a:t> </a:t>
            </a:r>
            <a:r>
              <a:rPr lang="en-US" sz="1800" b="1" dirty="0" err="1"/>
              <a:t>Atemwege</a:t>
            </a:r>
            <a:r>
              <a:rPr lang="en-US" sz="1800" b="1" dirty="0"/>
              <a:t> </a:t>
            </a:r>
            <a:r>
              <a:rPr lang="en-US" sz="1800" b="1" dirty="0" err="1"/>
              <a:t>haben</a:t>
            </a:r>
            <a:r>
              <a:rPr lang="en-US" sz="1800" b="1" dirty="0"/>
              <a:t> </a:t>
            </a:r>
            <a:r>
              <a:rPr lang="en-US" sz="1800" b="1" dirty="0" err="1"/>
              <a:t>immer</a:t>
            </a:r>
            <a:r>
              <a:rPr lang="en-US" sz="1800" b="1" dirty="0"/>
              <a:t> </a:t>
            </a:r>
            <a:r>
              <a:rPr lang="en-US" sz="1800" b="1" dirty="0" err="1"/>
              <a:t>ein</a:t>
            </a:r>
            <a:r>
              <a:rPr lang="en-US" sz="1800" b="1" dirty="0"/>
              <a:t> </a:t>
            </a:r>
            <a:r>
              <a:rPr lang="en-US" sz="1800" b="1" dirty="0" err="1"/>
              <a:t>erhöhtes</a:t>
            </a:r>
            <a:r>
              <a:rPr lang="en-US" sz="1800" b="1" dirty="0"/>
              <a:t> </a:t>
            </a:r>
            <a:r>
              <a:rPr lang="en-US" sz="1800" b="1" dirty="0" err="1"/>
              <a:t>Narkoserisiko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 err="1"/>
              <a:t>Narkoserisiko</a:t>
            </a:r>
            <a:r>
              <a:rPr lang="en-US" sz="1800" b="1" dirty="0"/>
              <a:t> am </a:t>
            </a:r>
            <a:r>
              <a:rPr lang="en-US" sz="1800" b="1" dirty="0" err="1"/>
              <a:t>höchsten</a:t>
            </a:r>
            <a:r>
              <a:rPr lang="en-US" sz="1800" b="1" dirty="0"/>
              <a:t> </a:t>
            </a:r>
            <a:r>
              <a:rPr lang="en-US" sz="1800" b="1" dirty="0" err="1"/>
              <a:t>während</a:t>
            </a:r>
            <a:r>
              <a:rPr lang="en-US" sz="1800" b="1" dirty="0"/>
              <a:t> der </a:t>
            </a:r>
            <a:r>
              <a:rPr lang="en-US" sz="1800" b="1" dirty="0" err="1"/>
              <a:t>Einleitung</a:t>
            </a:r>
            <a:r>
              <a:rPr lang="en-US" sz="1800" b="1" dirty="0"/>
              <a:t> und in der </a:t>
            </a:r>
            <a:r>
              <a:rPr lang="en-US" sz="1800" b="1" dirty="0" err="1"/>
              <a:t>Aufwachphase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081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BOS - Anästhesie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32896" y="1916832"/>
            <a:ext cx="7876800" cy="4176464"/>
          </a:xfrm>
        </p:spPr>
        <p:txBody>
          <a:bodyPr>
            <a:normAutofit lnSpcReduction="10000"/>
          </a:bodyPr>
          <a:lstStyle/>
          <a:p>
            <a:r>
              <a:rPr lang="en-US" sz="1800" b="1" dirty="0" err="1"/>
              <a:t>Präoxygenierung</a:t>
            </a:r>
            <a:r>
              <a:rPr lang="en-US" sz="1800" b="1" dirty="0"/>
              <a:t> für 3-4 </a:t>
            </a:r>
            <a:r>
              <a:rPr lang="en-US" sz="1800" b="1" dirty="0" err="1"/>
              <a:t>Minuten</a:t>
            </a:r>
            <a:r>
              <a:rPr lang="en-US" sz="1800" b="1" dirty="0"/>
              <a:t> </a:t>
            </a:r>
            <a:r>
              <a:rPr lang="en-US" sz="1800" b="1" dirty="0" err="1"/>
              <a:t>Gesichtsmaske</a:t>
            </a:r>
            <a:endParaRPr lang="en-US" sz="1800" b="1" dirty="0"/>
          </a:p>
          <a:p>
            <a:r>
              <a:rPr lang="en-US" sz="1800" b="1" dirty="0" err="1"/>
              <a:t>Prämedikation</a:t>
            </a:r>
            <a:r>
              <a:rPr lang="en-US" sz="1800" b="1" dirty="0"/>
              <a:t>:</a:t>
            </a:r>
          </a:p>
          <a:p>
            <a:pPr lvl="1"/>
            <a:r>
              <a:rPr lang="en-US" sz="1800" b="1" dirty="0" err="1"/>
              <a:t>Dexamethason</a:t>
            </a:r>
            <a:r>
              <a:rPr lang="en-US" sz="1800" b="1" dirty="0"/>
              <a:t> 1mg/kg KGW </a:t>
            </a:r>
            <a:r>
              <a:rPr lang="en-US" sz="1800" b="1" dirty="0" err="1"/>
              <a:t>s.c.</a:t>
            </a:r>
            <a:endParaRPr lang="en-US" sz="1800" b="1" dirty="0"/>
          </a:p>
          <a:p>
            <a:pPr lvl="1"/>
            <a:r>
              <a:rPr lang="en-US" sz="1800" b="1" dirty="0"/>
              <a:t>Diazepam 0,2mg/kg KGW </a:t>
            </a:r>
            <a:r>
              <a:rPr lang="en-US" sz="1800" b="1" dirty="0" err="1"/>
              <a:t>i.v.</a:t>
            </a:r>
            <a:endParaRPr lang="en-US" sz="1800" b="1" dirty="0"/>
          </a:p>
          <a:p>
            <a:pPr lvl="1"/>
            <a:r>
              <a:rPr lang="en-US" sz="1800" b="1" dirty="0"/>
              <a:t>L-</a:t>
            </a:r>
            <a:r>
              <a:rPr lang="en-US" sz="1800" b="1" dirty="0" err="1"/>
              <a:t>Polamivet</a:t>
            </a:r>
            <a:r>
              <a:rPr lang="en-US" sz="1800" b="1" dirty="0"/>
              <a:t> 0,25mg/kg KGW </a:t>
            </a:r>
            <a:r>
              <a:rPr lang="en-US" sz="1800" b="1" dirty="0" err="1"/>
              <a:t>i.v.</a:t>
            </a:r>
            <a:endParaRPr lang="en-US" sz="1800" b="1" dirty="0"/>
          </a:p>
          <a:p>
            <a:pPr lvl="1"/>
            <a:r>
              <a:rPr lang="en-US" sz="1800" b="1" dirty="0"/>
              <a:t>Meloxicam 0,2mg/kg KGW </a:t>
            </a:r>
            <a:r>
              <a:rPr lang="en-US" sz="1800" b="1" dirty="0" err="1"/>
              <a:t>s.c.</a:t>
            </a:r>
            <a:endParaRPr lang="en-US" sz="1800" b="1" dirty="0"/>
          </a:p>
          <a:p>
            <a:pPr lvl="1"/>
            <a:r>
              <a:rPr lang="en-US" sz="1800" b="1" dirty="0" err="1"/>
              <a:t>ggf</a:t>
            </a:r>
            <a:r>
              <a:rPr lang="en-US" sz="1800" b="1" dirty="0"/>
              <a:t>. </a:t>
            </a:r>
            <a:r>
              <a:rPr lang="en-US" sz="1800" b="1" dirty="0" err="1"/>
              <a:t>Synulox</a:t>
            </a:r>
            <a:r>
              <a:rPr lang="en-US" sz="1800" b="1" dirty="0"/>
              <a:t> 8,75mg/kg KGW </a:t>
            </a:r>
            <a:r>
              <a:rPr lang="en-US" sz="1800" b="1" dirty="0" err="1"/>
              <a:t>s.c.</a:t>
            </a:r>
            <a:endParaRPr lang="en-US" sz="1800" b="1" dirty="0"/>
          </a:p>
          <a:p>
            <a:r>
              <a:rPr lang="en-US" sz="1800" b="1" dirty="0" err="1"/>
              <a:t>Narkoseeinleitung</a:t>
            </a:r>
            <a:r>
              <a:rPr lang="en-US" sz="1800" b="1" dirty="0"/>
              <a:t>:</a:t>
            </a:r>
          </a:p>
          <a:p>
            <a:pPr lvl="1"/>
            <a:r>
              <a:rPr lang="en-US" sz="1800" b="1" dirty="0"/>
              <a:t>Propofol 4mg/kg KGW </a:t>
            </a:r>
            <a:r>
              <a:rPr lang="en-US" sz="1800" b="1" dirty="0" err="1"/>
              <a:t>langsam</a:t>
            </a:r>
            <a:r>
              <a:rPr lang="en-US" sz="1800" b="1" dirty="0"/>
              <a:t> </a:t>
            </a:r>
            <a:r>
              <a:rPr lang="en-US" sz="1800" b="1" dirty="0" err="1"/>
              <a:t>i.v.</a:t>
            </a:r>
            <a:endParaRPr lang="en-US" sz="1800" b="1" dirty="0"/>
          </a:p>
          <a:p>
            <a:r>
              <a:rPr lang="en-US" sz="1800" b="1" dirty="0"/>
              <a:t>Intubation </a:t>
            </a:r>
            <a:r>
              <a:rPr lang="en-US" sz="1800" b="1" dirty="0" err="1"/>
              <a:t>Aufrechterhaltung</a:t>
            </a:r>
            <a:r>
              <a:rPr lang="en-US" sz="1800" b="1" dirty="0"/>
              <a:t> </a:t>
            </a:r>
            <a:r>
              <a:rPr lang="en-US" sz="1800" b="1" dirty="0" err="1"/>
              <a:t>mit</a:t>
            </a:r>
            <a:r>
              <a:rPr lang="en-US" sz="1800" b="1" dirty="0"/>
              <a:t> </a:t>
            </a:r>
            <a:r>
              <a:rPr lang="en-US" sz="1800" b="1" dirty="0" err="1"/>
              <a:t>Inhalationsanästhesie</a:t>
            </a:r>
            <a:r>
              <a:rPr lang="en-US" sz="1800" b="1" dirty="0"/>
              <a:t> (</a:t>
            </a:r>
            <a:r>
              <a:rPr lang="en-US" sz="1800" b="1" dirty="0" err="1"/>
              <a:t>Isofluran</a:t>
            </a:r>
            <a:r>
              <a:rPr lang="en-US" sz="1800" b="1" dirty="0"/>
              <a:t>, </a:t>
            </a:r>
            <a:r>
              <a:rPr lang="en-US" sz="1800" b="1" dirty="0" err="1"/>
              <a:t>Sevofluran</a:t>
            </a:r>
            <a:r>
              <a:rPr lang="en-US" sz="1800" b="1" dirty="0"/>
              <a:t>)</a:t>
            </a:r>
          </a:p>
          <a:p>
            <a:r>
              <a:rPr lang="en-US" sz="1800" b="1" dirty="0" err="1"/>
              <a:t>Strenges</a:t>
            </a:r>
            <a:r>
              <a:rPr lang="en-US" sz="1800" b="1" dirty="0"/>
              <a:t> </a:t>
            </a:r>
            <a:r>
              <a:rPr lang="en-US" sz="1800" b="1" dirty="0" err="1"/>
              <a:t>Narkosemonitoring</a:t>
            </a:r>
            <a:r>
              <a:rPr lang="en-US" sz="1800" b="1" dirty="0"/>
              <a:t> SpO2 &gt; 95%, </a:t>
            </a:r>
            <a:r>
              <a:rPr lang="en-US" sz="1800" b="1" dirty="0" err="1"/>
              <a:t>Atemfrequenz</a:t>
            </a:r>
            <a:r>
              <a:rPr lang="en-US" sz="1800" b="1" dirty="0"/>
              <a:t> 10-20 /min</a:t>
            </a:r>
          </a:p>
          <a:p>
            <a:r>
              <a:rPr lang="en-US" sz="1800" b="1" dirty="0" err="1"/>
              <a:t>Infusionstherapie</a:t>
            </a:r>
            <a:r>
              <a:rPr lang="en-US" sz="1800" b="1" dirty="0"/>
              <a:t> 5ml/kg KGW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18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dirty="0" err="1"/>
              <a:t>Ätiologie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 err="1"/>
              <a:t>Symptomatik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r>
              <a:rPr lang="en-US" sz="1800" b="1" dirty="0"/>
              <a:t>Operation</a:t>
            </a:r>
          </a:p>
          <a:p>
            <a:pPr>
              <a:buNone/>
            </a:pPr>
            <a:endParaRPr lang="en-US" sz="1800" b="1" dirty="0"/>
          </a:p>
          <a:p>
            <a:r>
              <a:rPr lang="en-US" sz="1800" b="1" dirty="0" err="1"/>
              <a:t>Nachsorge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/>
              <a:t>FCI </a:t>
            </a:r>
            <a:r>
              <a:rPr lang="en-US" sz="1800" b="1" dirty="0" err="1"/>
              <a:t>Zuchthygiene</a:t>
            </a:r>
            <a:endParaRPr lang="en-US" sz="1800" b="1" dirty="0"/>
          </a:p>
          <a:p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BOS – OP Techniken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78900" indent="-342900">
              <a:buAutoNum type="arabicPeriod"/>
            </a:pPr>
            <a:r>
              <a:rPr lang="en-US" sz="1800" b="1" dirty="0" err="1"/>
              <a:t>Stenotische</a:t>
            </a:r>
            <a:r>
              <a:rPr lang="en-US" sz="1800" b="1" dirty="0"/>
              <a:t> Nares</a:t>
            </a:r>
          </a:p>
          <a:p>
            <a:pPr marL="378900" indent="-342900">
              <a:buAutoNum type="arabicPeriod"/>
            </a:pPr>
            <a:r>
              <a:rPr lang="en-US" sz="1800" b="1" dirty="0" err="1"/>
              <a:t>Gaumensegel</a:t>
            </a:r>
            <a:endParaRPr lang="en-US" sz="1800" b="1" dirty="0"/>
          </a:p>
          <a:p>
            <a:pPr marL="378900" indent="-342900">
              <a:buAutoNum type="arabicPeriod"/>
            </a:pPr>
            <a:r>
              <a:rPr lang="en-US" sz="1800" b="1" dirty="0" err="1"/>
              <a:t>Tonsillen</a:t>
            </a:r>
            <a:endParaRPr lang="en-US" sz="1800" b="1" dirty="0"/>
          </a:p>
          <a:p>
            <a:pPr marL="378900" indent="-342900">
              <a:buAutoNum type="arabicPeriod"/>
            </a:pPr>
            <a:r>
              <a:rPr lang="en-US" sz="1800" b="1" dirty="0" err="1"/>
              <a:t>Stimmtaschenextirpation</a:t>
            </a:r>
            <a:endParaRPr lang="en-US" sz="1800" b="1" dirty="0"/>
          </a:p>
          <a:p>
            <a:pPr marL="378900" indent="-342900">
              <a:buAutoNum type="arabicPeriod"/>
            </a:pPr>
            <a:endParaRPr lang="en-US" sz="1800" b="1" dirty="0"/>
          </a:p>
          <a:p>
            <a:pPr marL="378900" indent="-342900">
              <a:buAutoNum type="arabicPeriod"/>
            </a:pPr>
            <a:endParaRPr lang="en-US" sz="1800" b="1" dirty="0"/>
          </a:p>
          <a:p>
            <a:pPr marL="378900" indent="-342900">
              <a:buAutoNum type="arabicPeriod"/>
            </a:pP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765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2052" name="Picture 4" descr="Ein Bild, das Text, Screenshot, Mosaik enthält.&#10;&#10;Beschreibung automatisch generiert.">
            <a:extLst>
              <a:ext uri="{FF2B5EF4-FFF2-40B4-BE49-F238E27FC236}">
                <a16:creationId xmlns:a16="http://schemas.microsoft.com/office/drawing/2014/main" id="{C2ADC686-846D-6B69-613E-EC05D505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729278" cy="48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B1593B-1B27-D562-0EE6-10F39DA6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1328737"/>
            <a:ext cx="4133850" cy="4200525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46AB2A39-5C4E-A3AA-3B43-87A2E8448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5075" y="5741048"/>
            <a:ext cx="3816000" cy="357317"/>
          </a:xfrm>
        </p:spPr>
        <p:txBody>
          <a:bodyPr/>
          <a:lstStyle/>
          <a:p>
            <a:r>
              <a:rPr lang="sv-SE" dirty="0"/>
              <a:t>Fossum T.: Chirurgie der Kleintiere, 2021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2333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 – Keiltechnik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/>
              <a:t>Keilresektion</a:t>
            </a:r>
            <a:r>
              <a:rPr lang="en-US" sz="1800" b="1" dirty="0"/>
              <a:t> (vertical -, horizontal -, lateral wedge resection)</a:t>
            </a:r>
          </a:p>
          <a:p>
            <a:pPr>
              <a:buNone/>
            </a:pPr>
            <a:endParaRPr lang="en-US" sz="1800" b="1" dirty="0"/>
          </a:p>
          <a:p>
            <a:pPr lvl="1"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1269AE-E3F1-B761-FD55-114CDBC4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451328"/>
            <a:ext cx="2810500" cy="37249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C3F663-F700-C46B-9927-F8BADA31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96" y="2460456"/>
            <a:ext cx="2789086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96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 – vorher/ nachher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endParaRPr lang="en-US" sz="1800" b="1" dirty="0"/>
          </a:p>
          <a:p>
            <a:pPr marL="36000" indent="0"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5" name="Grafik 4" descr="Ein Bild, das Säugetier, Schnauze, Person, Haustier enthält.">
            <a:extLst>
              <a:ext uri="{FF2B5EF4-FFF2-40B4-BE49-F238E27FC236}">
                <a16:creationId xmlns:a16="http://schemas.microsoft.com/office/drawing/2014/main" id="{5AACFBE1-6CE3-126A-FC81-2E1B448DA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500" y="2331615"/>
            <a:ext cx="3621021" cy="27157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D66E1B-CD8D-641C-FF06-8602BD5F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498557"/>
            <a:ext cx="3811751" cy="30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2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 – Technik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56192" y="1944677"/>
            <a:ext cx="7876800" cy="3597884"/>
          </a:xfrm>
        </p:spPr>
        <p:txBody>
          <a:bodyPr/>
          <a:lstStyle/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6" name="Grafik 5" descr="Ein Bild, das Im Haus, Küchenutensil, Löffel, Kopf enthält.">
            <a:extLst>
              <a:ext uri="{FF2B5EF4-FFF2-40B4-BE49-F238E27FC236}">
                <a16:creationId xmlns:a16="http://schemas.microsoft.com/office/drawing/2014/main" id="{C0E60275-1E93-95A2-3A4F-5BE84FE34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009" y="2295726"/>
            <a:ext cx="3861048" cy="28957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43CDA3A-9A3A-B2FE-D4A4-5BB0704A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813095"/>
            <a:ext cx="2844571" cy="37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7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 - post OP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4098" name="Picture 2" descr="Ein Bild, das Säugetier, Im Haus, Hund, Person enthält.&#10;&#10;Beschreibung automatisch generiert.">
            <a:extLst>
              <a:ext uri="{FF2B5EF4-FFF2-40B4-BE49-F238E27FC236}">
                <a16:creationId xmlns:a16="http://schemas.microsoft.com/office/drawing/2014/main" id="{52FB1904-2439-213A-E0EC-1CB502F5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25" y="1800281"/>
            <a:ext cx="295275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Im Haus, Haustier, Hund, tragend enthält.">
            <a:extLst>
              <a:ext uri="{FF2B5EF4-FFF2-40B4-BE49-F238E27FC236}">
                <a16:creationId xmlns:a16="http://schemas.microsoft.com/office/drawing/2014/main" id="{64328871-B878-17DF-DF7F-83550673E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1926" y="2294372"/>
            <a:ext cx="3952713" cy="29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06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 - Katze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/>
          <a:srcRect l="29528" t="19685" r="29528" b="6562"/>
          <a:stretch>
            <a:fillRect/>
          </a:stretch>
        </p:blipFill>
        <p:spPr bwMode="auto">
          <a:xfrm>
            <a:off x="4572000" y="2285992"/>
            <a:ext cx="2643319" cy="242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2E9C38-AFBB-78B5-4772-54C4A85C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62" t="14402" r="30543"/>
          <a:stretch>
            <a:fillRect/>
          </a:stretch>
        </p:blipFill>
        <p:spPr>
          <a:xfrm>
            <a:off x="1857356" y="2285992"/>
            <a:ext cx="1970092" cy="24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06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Stenotische Nares post OP Nachsorge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dirty="0" err="1"/>
              <a:t>Wattestäbchen</a:t>
            </a:r>
            <a:r>
              <a:rPr lang="en-US" sz="1800" b="1" dirty="0"/>
              <a:t> </a:t>
            </a:r>
            <a:r>
              <a:rPr lang="en-US" sz="1800" b="1" dirty="0" err="1"/>
              <a:t>getränkt</a:t>
            </a:r>
            <a:r>
              <a:rPr lang="en-US" sz="1800" b="1" dirty="0"/>
              <a:t> in </a:t>
            </a:r>
            <a:r>
              <a:rPr lang="en-US" sz="1800" b="1" dirty="0" err="1"/>
              <a:t>Suprarenin</a:t>
            </a:r>
            <a:r>
              <a:rPr lang="en-US" sz="1800" b="1" dirty="0"/>
              <a:t> &gt; </a:t>
            </a:r>
            <a:r>
              <a:rPr lang="en-US" sz="1800" b="1" dirty="0" err="1"/>
              <a:t>Blutstillung</a:t>
            </a:r>
            <a:r>
              <a:rPr lang="en-US" sz="1800" b="1" dirty="0"/>
              <a:t> bis </a:t>
            </a:r>
            <a:r>
              <a:rPr lang="en-US" sz="1800" b="1" dirty="0" err="1"/>
              <a:t>zum</a:t>
            </a:r>
            <a:r>
              <a:rPr lang="en-US" sz="1800" b="1" dirty="0"/>
              <a:t> </a:t>
            </a:r>
            <a:r>
              <a:rPr lang="en-US" sz="1800" b="1" dirty="0" err="1"/>
              <a:t>Aufwachen</a:t>
            </a:r>
            <a:endParaRPr lang="en-US" sz="1800" b="1" dirty="0"/>
          </a:p>
          <a:p>
            <a:r>
              <a:rPr lang="en-US" sz="1800" b="1" dirty="0" err="1"/>
              <a:t>Bepanthen</a:t>
            </a:r>
            <a:r>
              <a:rPr lang="en-US" sz="1800" b="1" dirty="0"/>
              <a:t> </a:t>
            </a:r>
            <a:r>
              <a:rPr lang="en-US" sz="1800" b="1" dirty="0" err="1"/>
              <a:t>lokal</a:t>
            </a:r>
            <a:r>
              <a:rPr lang="en-US" sz="1800" b="1" dirty="0"/>
              <a:t> für ca. 7 </a:t>
            </a:r>
            <a:r>
              <a:rPr lang="en-US" sz="1800" b="1" dirty="0" err="1"/>
              <a:t>Tage</a:t>
            </a:r>
            <a:endParaRPr lang="en-US" sz="1800" b="1" dirty="0"/>
          </a:p>
          <a:p>
            <a:r>
              <a:rPr lang="en-US" sz="1800" b="1" dirty="0" err="1"/>
              <a:t>Halskragen</a:t>
            </a:r>
            <a:r>
              <a:rPr lang="en-US" sz="1800" b="1" dirty="0"/>
              <a:t> </a:t>
            </a:r>
            <a:r>
              <a:rPr lang="en-US" sz="1800" b="1" dirty="0" err="1"/>
              <a:t>für</a:t>
            </a:r>
            <a:r>
              <a:rPr lang="en-US" sz="1800" b="1" dirty="0"/>
              <a:t> 10-12 </a:t>
            </a:r>
            <a:r>
              <a:rPr lang="en-US" sz="1800" b="1" dirty="0" err="1"/>
              <a:t>Tage</a:t>
            </a:r>
            <a:endParaRPr lang="en-US" sz="1800" b="1" dirty="0"/>
          </a:p>
          <a:p>
            <a:r>
              <a:rPr lang="en-US" sz="1800" b="1" dirty="0" err="1"/>
              <a:t>Keine</a:t>
            </a:r>
            <a:r>
              <a:rPr lang="en-US" sz="1800" b="1" dirty="0"/>
              <a:t> </a:t>
            </a:r>
            <a:r>
              <a:rPr lang="en-US" sz="1800" b="1" dirty="0" err="1"/>
              <a:t>Fädenentfernung</a:t>
            </a:r>
            <a:r>
              <a:rPr lang="en-US" sz="1800" b="1" dirty="0"/>
              <a:t> </a:t>
            </a:r>
            <a:r>
              <a:rPr lang="en-US" sz="1800" b="1" dirty="0" err="1"/>
              <a:t>notwendig</a:t>
            </a:r>
            <a:endParaRPr lang="en-US" sz="1800" b="1" dirty="0"/>
          </a:p>
          <a:p>
            <a:r>
              <a:rPr lang="en-US" sz="1800" b="1" dirty="0"/>
              <a:t>NSAIDs</a:t>
            </a:r>
          </a:p>
          <a:p>
            <a:r>
              <a:rPr lang="en-US" sz="1800" b="1" dirty="0" err="1"/>
              <a:t>ggf</a:t>
            </a:r>
            <a:r>
              <a:rPr lang="en-US" sz="1800" b="1" dirty="0"/>
              <a:t>. </a:t>
            </a:r>
            <a:r>
              <a:rPr lang="en-US" sz="1800" b="1" dirty="0" err="1"/>
              <a:t>Antibiose</a:t>
            </a: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Gaumensegel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endParaRPr lang="en-US" sz="1800" b="1" dirty="0"/>
          </a:p>
          <a:p>
            <a:pPr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ADBB72-909B-FC42-D532-BFBD29C3B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61" t="16984" r="52825" b="58957"/>
          <a:stretch/>
        </p:blipFill>
        <p:spPr>
          <a:xfrm>
            <a:off x="1325095" y="2419309"/>
            <a:ext cx="2702418" cy="20882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756792-F03A-28C0-0A8E-2DE92F74B8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391" t="25170" r="37650" b="55052"/>
          <a:stretch/>
        </p:blipFill>
        <p:spPr>
          <a:xfrm>
            <a:off x="4971317" y="2420888"/>
            <a:ext cx="284758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 - Definition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dirty="0" err="1"/>
              <a:t>Brachy</a:t>
            </a:r>
            <a:r>
              <a:rPr lang="en-US" sz="1800" b="1" dirty="0"/>
              <a:t> = </a:t>
            </a:r>
            <a:r>
              <a:rPr lang="en-US" sz="1800" b="1" dirty="0" err="1"/>
              <a:t>kurz</a:t>
            </a:r>
            <a:br>
              <a:rPr lang="en-US" sz="1800" b="1" dirty="0"/>
            </a:br>
            <a:endParaRPr lang="en-US" sz="1800" b="1" dirty="0"/>
          </a:p>
          <a:p>
            <a:r>
              <a:rPr lang="en-US" sz="1800" b="1" dirty="0" err="1"/>
              <a:t>Cephalus</a:t>
            </a:r>
            <a:r>
              <a:rPr lang="en-US" sz="1800" b="1" dirty="0"/>
              <a:t> = Kopf</a:t>
            </a:r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Gaumensegelresektion - OP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1763688" y="5489904"/>
            <a:ext cx="4176464" cy="322530"/>
          </a:xfrm>
        </p:spPr>
        <p:txBody>
          <a:bodyPr>
            <a:normAutofit/>
          </a:bodyPr>
          <a:lstStyle/>
          <a:p>
            <a:pPr marL="36000" indent="0">
              <a:buNone/>
            </a:pPr>
            <a:r>
              <a:rPr lang="sv-SE" sz="800" dirty="0"/>
              <a:t>Fossum T.: Chirurgie der Kleintiere, 2021</a:t>
            </a:r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0C7FAC-4852-CEC6-C291-EFDBA5E14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17721"/>
            <a:ext cx="4846036" cy="36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1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Gaumensegelresektion - OP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dirty="0" err="1"/>
              <a:t>Faltlappen</a:t>
            </a:r>
            <a:r>
              <a:rPr lang="en-US" sz="1800" b="1" dirty="0"/>
              <a:t>- </a:t>
            </a:r>
            <a:r>
              <a:rPr lang="en-US" sz="1800" b="1" dirty="0" err="1"/>
              <a:t>Paltoplastik</a:t>
            </a:r>
            <a:r>
              <a:rPr lang="en-US" sz="1800" b="1" dirty="0"/>
              <a:t> (folded flap)</a:t>
            </a:r>
          </a:p>
          <a:p>
            <a:endParaRPr lang="en-US" sz="1800" b="1" dirty="0"/>
          </a:p>
          <a:p>
            <a:pPr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>
          <a:xfrm>
            <a:off x="1331640" y="5661248"/>
            <a:ext cx="3816000" cy="357317"/>
          </a:xfrm>
        </p:spPr>
        <p:txBody>
          <a:bodyPr/>
          <a:lstStyle/>
          <a:p>
            <a:r>
              <a:rPr lang="sv-SE" dirty="0"/>
              <a:t>Fossum T.: Chirurgie der Kleintiere, 2021</a:t>
            </a:r>
          </a:p>
          <a:p>
            <a:endParaRPr lang="sv-SE" dirty="0"/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0000E5-5D7B-1BDA-A9AA-E8BFB3954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34190"/>
            <a:ext cx="5965587" cy="288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4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Gaumensegelresektion - Lagerung</a:t>
            </a:r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58722" name="Picture 2" descr="F:\Vetmedrunde\Fotos 1.4\Neuer Ordner\Image[2]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1806" y="2169907"/>
            <a:ext cx="4214843" cy="3161132"/>
          </a:xfrm>
          <a:prstGeom prst="rect">
            <a:avLst/>
          </a:prstGeom>
          <a:noFill/>
        </p:spPr>
      </p:pic>
      <p:pic>
        <p:nvPicPr>
          <p:cNvPr id="158723" name="Picture 3" descr="F:\Vetmedrunde\Fotos 1.4\Neuer Ordner\Image[7]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90997" y="2166929"/>
            <a:ext cx="4191029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Gaumensegelresektion - OP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857363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F:\Vetmedrunde\Image[15]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1250" y="2300990"/>
            <a:ext cx="4120508" cy="3090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Gaumensegelresektion -OP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32896" y="2780928"/>
            <a:ext cx="7876800" cy="2733788"/>
          </a:xfrm>
        </p:spPr>
        <p:txBody>
          <a:bodyPr/>
          <a:lstStyle/>
          <a:p>
            <a:r>
              <a:rPr lang="en-US" sz="1800" b="1" dirty="0" err="1"/>
              <a:t>Monofiler</a:t>
            </a:r>
            <a:r>
              <a:rPr lang="en-US" sz="1800" b="1" dirty="0"/>
              <a:t> </a:t>
            </a:r>
            <a:r>
              <a:rPr lang="en-US" sz="1800" b="1" dirty="0" err="1"/>
              <a:t>Faden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 err="1"/>
              <a:t>Naht</a:t>
            </a:r>
            <a:r>
              <a:rPr lang="en-US" sz="1800" b="1" dirty="0"/>
              <a:t> </a:t>
            </a:r>
            <a:r>
              <a:rPr lang="en-US" sz="1800" b="1" dirty="0" err="1"/>
              <a:t>fortlaufend</a:t>
            </a:r>
            <a:r>
              <a:rPr lang="en-US" sz="1800" b="1" dirty="0"/>
              <a:t> </a:t>
            </a:r>
            <a:r>
              <a:rPr lang="en-US" sz="1800" b="1" dirty="0" err="1"/>
              <a:t>resorbierbar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571612"/>
            <a:ext cx="316113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Tonsillektomie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0C14D4-D846-ABBA-04A5-7AFE37ED5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84" y="1628800"/>
            <a:ext cx="3784823" cy="3819653"/>
          </a:xfrm>
          <a:prstGeom prst="rect">
            <a:avLst/>
          </a:prstGeom>
        </p:spPr>
      </p:pic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B51A67F4-E4B5-5A9F-AEC0-424F9D0D88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38646" y="5638060"/>
            <a:ext cx="3816350" cy="196850"/>
          </a:xfrm>
        </p:spPr>
        <p:txBody>
          <a:bodyPr>
            <a:normAutofit fontScale="92500" lnSpcReduction="10000"/>
          </a:bodyPr>
          <a:lstStyle/>
          <a:p>
            <a:pPr marL="36000" indent="0">
              <a:buNone/>
            </a:pPr>
            <a:r>
              <a:rPr lang="sv-SE" sz="800" dirty="0"/>
              <a:t>Fossum T.: Chirurgie der Kleintiere, 2021</a:t>
            </a:r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Stimmtaschenexstirpation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endParaRPr lang="en-US" sz="1800" b="1" dirty="0"/>
          </a:p>
          <a:p>
            <a:pPr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7CF256-8099-AB85-2EA1-DA29C20E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430965"/>
            <a:ext cx="4320481" cy="4137557"/>
          </a:xfrm>
          <a:prstGeom prst="rect">
            <a:avLst/>
          </a:prstGeom>
        </p:spPr>
      </p:pic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0D701F79-4FCA-E4FD-680A-56CC71C471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39752" y="5733122"/>
            <a:ext cx="3816350" cy="196850"/>
          </a:xfrm>
        </p:spPr>
        <p:txBody>
          <a:bodyPr/>
          <a:lstStyle/>
          <a:p>
            <a:r>
              <a:rPr lang="sv-SE" dirty="0"/>
              <a:t>Fossum T.: Chirurgie der Kleintiere, 2021</a:t>
            </a:r>
          </a:p>
        </p:txBody>
      </p:sp>
    </p:spTree>
    <p:extLst>
      <p:ext uri="{BB962C8B-B14F-4D97-AF65-F5344CB8AC3E}">
        <p14:creationId xmlns:p14="http://schemas.microsoft.com/office/powerpoint/2010/main" val="1662195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Stimmtaschenexstirpation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endParaRPr lang="en-US" sz="1800" b="1" dirty="0"/>
          </a:p>
          <a:p>
            <a:pPr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>
          <a:xfrm>
            <a:off x="2555777" y="5877272"/>
            <a:ext cx="3816000" cy="196287"/>
          </a:xfrm>
        </p:spPr>
        <p:txBody>
          <a:bodyPr/>
          <a:lstStyle/>
          <a:p>
            <a:r>
              <a:rPr lang="sv-SE" dirty="0"/>
              <a:t>Fossum T.: Chirurgie der Kleintiere, 2021</a:t>
            </a:r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ED7588-B3C1-C728-3800-8C91AEBA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881187"/>
            <a:ext cx="3672407" cy="38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9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Laryngskollaps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endParaRPr lang="en-US" sz="1800" b="1" dirty="0"/>
          </a:p>
          <a:p>
            <a:pPr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10242" name="AutoShape 2" descr="Erfolgreiche Französische Bulldogge Gaumensegel O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E8C351-A2CA-23F8-DA80-199F4F01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25" y="1866900"/>
            <a:ext cx="3570456" cy="3506316"/>
          </a:xfrm>
          <a:prstGeom prst="rect">
            <a:avLst/>
          </a:prstGeom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880BE4C-5022-C9E9-F9C4-CB24ECED79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84192" y="5564648"/>
            <a:ext cx="3816350" cy="196850"/>
          </a:xfrm>
        </p:spPr>
        <p:txBody>
          <a:bodyPr/>
          <a:lstStyle/>
          <a:p>
            <a:r>
              <a:rPr lang="sv-SE" dirty="0"/>
              <a:t>Fossum T.: Chirurgie der Kleintiere, 2021</a:t>
            </a:r>
          </a:p>
        </p:txBody>
      </p:sp>
    </p:spTree>
    <p:extLst>
      <p:ext uri="{BB962C8B-B14F-4D97-AF65-F5344CB8AC3E}">
        <p14:creationId xmlns:p14="http://schemas.microsoft.com/office/powerpoint/2010/main" val="3364493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2897" y="620034"/>
            <a:ext cx="7876800" cy="1200329"/>
          </a:xfrm>
        </p:spPr>
        <p:txBody>
          <a:bodyPr/>
          <a:lstStyle/>
          <a:p>
            <a:r>
              <a:rPr lang="sv-SE" dirty="0"/>
              <a:t>Was ist in der Aufwachphase zu beachten?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32896" y="2500306"/>
            <a:ext cx="7876800" cy="3014410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Blutungen</a:t>
            </a:r>
            <a:r>
              <a:rPr lang="en-US" sz="1800" b="1" dirty="0"/>
              <a:t> </a:t>
            </a:r>
            <a:r>
              <a:rPr lang="en-US" sz="1800" b="1" dirty="0" err="1"/>
              <a:t>kontrollieren</a:t>
            </a:r>
            <a:r>
              <a:rPr lang="en-US" sz="1800" b="1" dirty="0"/>
              <a:t> und </a:t>
            </a:r>
            <a:r>
              <a:rPr lang="en-US" sz="1800" b="1" dirty="0" err="1"/>
              <a:t>im</a:t>
            </a:r>
            <a:r>
              <a:rPr lang="en-US" sz="1800" b="1" dirty="0"/>
              <a:t> </a:t>
            </a:r>
            <a:r>
              <a:rPr lang="en-US" sz="1800" b="1" dirty="0" err="1"/>
              <a:t>Blick</a:t>
            </a:r>
            <a:r>
              <a:rPr lang="en-US" sz="1800" b="1" dirty="0"/>
              <a:t> </a:t>
            </a:r>
            <a:r>
              <a:rPr lang="en-US" sz="1800" b="1" dirty="0" err="1"/>
              <a:t>haben</a:t>
            </a:r>
            <a:endParaRPr lang="en-US" sz="1800" b="1" dirty="0"/>
          </a:p>
          <a:p>
            <a:r>
              <a:rPr lang="en-US" sz="1800" b="1" dirty="0" err="1"/>
              <a:t>Tupfer</a:t>
            </a:r>
            <a:r>
              <a:rPr lang="en-US" sz="1800" b="1" dirty="0"/>
              <a:t> </a:t>
            </a:r>
            <a:r>
              <a:rPr lang="en-US" sz="1800" b="1" dirty="0" err="1"/>
              <a:t>entfernen</a:t>
            </a:r>
            <a:r>
              <a:rPr lang="en-US" sz="1800" b="1" dirty="0"/>
              <a:t> (</a:t>
            </a:r>
            <a:r>
              <a:rPr lang="en-US" sz="1800" b="1" dirty="0" err="1"/>
              <a:t>sowohl</a:t>
            </a:r>
            <a:r>
              <a:rPr lang="en-US" sz="1800" b="1" dirty="0"/>
              <a:t> oral </a:t>
            </a:r>
            <a:r>
              <a:rPr lang="en-US" sz="1800" b="1" dirty="0" err="1"/>
              <a:t>als</a:t>
            </a:r>
            <a:r>
              <a:rPr lang="en-US" sz="1800" b="1" dirty="0"/>
              <a:t> </a:t>
            </a:r>
            <a:r>
              <a:rPr lang="en-US" sz="1800" b="1" dirty="0" err="1"/>
              <a:t>auch</a:t>
            </a:r>
            <a:r>
              <a:rPr lang="en-US" sz="1800" b="1" dirty="0"/>
              <a:t> nasal)</a:t>
            </a:r>
          </a:p>
          <a:p>
            <a:r>
              <a:rPr lang="en-US" sz="1800" b="1" dirty="0"/>
              <a:t>So </a:t>
            </a:r>
            <a:r>
              <a:rPr lang="en-US" sz="1800" b="1" dirty="0" err="1"/>
              <a:t>spät</a:t>
            </a:r>
            <a:r>
              <a:rPr lang="en-US" sz="1800" b="1" dirty="0"/>
              <a:t> </a:t>
            </a:r>
            <a:r>
              <a:rPr lang="en-US" sz="1800" b="1" dirty="0" err="1"/>
              <a:t>wie</a:t>
            </a:r>
            <a:r>
              <a:rPr lang="en-US" sz="1800" b="1" dirty="0"/>
              <a:t> </a:t>
            </a:r>
            <a:r>
              <a:rPr lang="en-US" sz="1800" b="1" dirty="0" err="1"/>
              <a:t>möglich</a:t>
            </a:r>
            <a:r>
              <a:rPr lang="en-US" sz="1800" b="1" dirty="0"/>
              <a:t> </a:t>
            </a:r>
            <a:r>
              <a:rPr lang="en-US" sz="1800" b="1" dirty="0" err="1"/>
              <a:t>extubieren</a:t>
            </a:r>
            <a:endParaRPr lang="en-US" sz="1800" b="1" dirty="0"/>
          </a:p>
          <a:p>
            <a:r>
              <a:rPr lang="en-US" sz="1800" b="1" dirty="0" err="1"/>
              <a:t>Ruhige</a:t>
            </a:r>
            <a:r>
              <a:rPr lang="en-US" sz="1800" b="1" dirty="0"/>
              <a:t> </a:t>
            </a:r>
            <a:r>
              <a:rPr lang="en-US" sz="1800" b="1" dirty="0" err="1"/>
              <a:t>Umgebung</a:t>
            </a:r>
            <a:r>
              <a:rPr lang="en-US" sz="1800" b="1" dirty="0"/>
              <a:t> </a:t>
            </a:r>
          </a:p>
          <a:p>
            <a:r>
              <a:rPr lang="en-US" sz="1800" b="1" dirty="0" err="1"/>
              <a:t>Strenges</a:t>
            </a:r>
            <a:r>
              <a:rPr lang="en-US" sz="1800" b="1" dirty="0"/>
              <a:t> Monitoring</a:t>
            </a:r>
          </a:p>
          <a:p>
            <a:r>
              <a:rPr lang="en-US" sz="1800" b="1" dirty="0" err="1"/>
              <a:t>Acepromazin</a:t>
            </a:r>
            <a:r>
              <a:rPr lang="en-US" sz="1800" b="1" dirty="0"/>
              <a:t> </a:t>
            </a:r>
            <a:r>
              <a:rPr lang="en-US" sz="1800" b="1" dirty="0" err="1"/>
              <a:t>bei</a:t>
            </a:r>
            <a:r>
              <a:rPr lang="en-US" sz="1800" b="1" dirty="0"/>
              <a:t> starker </a:t>
            </a:r>
            <a:r>
              <a:rPr lang="en-US" sz="1800" b="1" dirty="0" err="1"/>
              <a:t>Aufregung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 - Definition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dirty="0" err="1"/>
              <a:t>Brachycehalic</a:t>
            </a:r>
            <a:r>
              <a:rPr lang="en-US" sz="1800" b="1" dirty="0"/>
              <a:t> obstructive airway syndrome (BOAS, BOS, BAS)</a:t>
            </a:r>
          </a:p>
          <a:p>
            <a:pPr>
              <a:buNone/>
            </a:pPr>
            <a:endParaRPr lang="en-US" sz="1800" b="1" dirty="0"/>
          </a:p>
          <a:p>
            <a:r>
              <a:rPr lang="en-US" sz="1800" b="1" dirty="0" err="1"/>
              <a:t>Brachycephalic</a:t>
            </a:r>
            <a:r>
              <a:rPr lang="en-US" sz="1800" b="1" dirty="0"/>
              <a:t> syndrome (BS)</a:t>
            </a:r>
          </a:p>
          <a:p>
            <a:pPr>
              <a:buNone/>
            </a:pPr>
            <a:endParaRPr lang="en-US" sz="1800" b="1" dirty="0"/>
          </a:p>
          <a:p>
            <a:r>
              <a:rPr lang="en-US" sz="1800" b="1" dirty="0" err="1"/>
              <a:t>Brachycephaly</a:t>
            </a:r>
            <a:r>
              <a:rPr lang="en-US" sz="1800" b="1" dirty="0"/>
              <a:t> related diseases (BRD)</a:t>
            </a:r>
          </a:p>
          <a:p>
            <a:endParaRPr lang="en-US" sz="1800" b="1" dirty="0"/>
          </a:p>
          <a:p>
            <a:pPr>
              <a:buNone/>
            </a:pPr>
            <a:r>
              <a:rPr lang="en-US" sz="1800" b="1" dirty="0">
                <a:sym typeface="Wingdings" pitchFamily="2" charset="2"/>
              </a:rPr>
              <a:t> </a:t>
            </a:r>
            <a:r>
              <a:rPr lang="en-US" sz="1800" b="1" dirty="0" err="1">
                <a:sym typeface="Wingdings" pitchFamily="2" charset="2"/>
              </a:rPr>
              <a:t>Ist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eine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Missbildung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der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Weichteile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der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Atemwege</a:t>
            </a:r>
            <a:r>
              <a:rPr lang="en-US" sz="1800" b="1" dirty="0">
                <a:sym typeface="Wingdings" pitchFamily="2" charset="2"/>
              </a:rPr>
              <a:t>  die den </a:t>
            </a:r>
            <a:r>
              <a:rPr lang="en-US" sz="1800" b="1" dirty="0" err="1">
                <a:sym typeface="Wingdings" pitchFamily="2" charset="2"/>
              </a:rPr>
              <a:t>Luftstrom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behindert</a:t>
            </a:r>
            <a:r>
              <a:rPr lang="en-US" sz="1800" b="1" dirty="0">
                <a:sym typeface="Wingdings" pitchFamily="2" charset="2"/>
              </a:rPr>
              <a:t> und </a:t>
            </a:r>
            <a:r>
              <a:rPr lang="en-US" sz="1800" b="1" dirty="0" err="1">
                <a:sym typeface="Wingdings" pitchFamily="2" charset="2"/>
              </a:rPr>
              <a:t>dadurch</a:t>
            </a:r>
            <a:r>
              <a:rPr lang="en-US" sz="1800" b="1" dirty="0">
                <a:sym typeface="Wingdings" pitchFamily="2" charset="2"/>
              </a:rPr>
              <a:t> den </a:t>
            </a:r>
            <a:r>
              <a:rPr lang="en-US" sz="1800" b="1" dirty="0" err="1">
                <a:sym typeface="Wingdings" pitchFamily="2" charset="2"/>
              </a:rPr>
              <a:t>Unterdruck</a:t>
            </a:r>
            <a:r>
              <a:rPr lang="en-US" sz="1800" b="1" dirty="0">
                <a:sym typeface="Wingdings" pitchFamily="2" charset="2"/>
              </a:rPr>
              <a:t> in den </a:t>
            </a:r>
            <a:r>
              <a:rPr lang="en-US" sz="1800" b="1" dirty="0" err="1">
                <a:sym typeface="Wingdings" pitchFamily="2" charset="2"/>
              </a:rPr>
              <a:t>Atemwegen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b="1" dirty="0" err="1">
                <a:sym typeface="Wingdings" pitchFamily="2" charset="2"/>
              </a:rPr>
              <a:t>erhöht</a:t>
            </a: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post OP Nachsorge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42910" y="1714488"/>
            <a:ext cx="7876800" cy="3000396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Entlassung</a:t>
            </a:r>
            <a:r>
              <a:rPr lang="en-US" sz="1800" b="1" dirty="0"/>
              <a:t> am </a:t>
            </a:r>
            <a:r>
              <a:rPr lang="en-US" sz="1800" b="1" dirty="0" err="1"/>
              <a:t>selben</a:t>
            </a:r>
            <a:r>
              <a:rPr lang="en-US" sz="1800" b="1" dirty="0"/>
              <a:t> Tag</a:t>
            </a:r>
          </a:p>
          <a:p>
            <a:r>
              <a:rPr lang="en-US" sz="1800" b="1" dirty="0" err="1"/>
              <a:t>Wundkontrolle</a:t>
            </a:r>
            <a:r>
              <a:rPr lang="en-US" sz="1800" b="1" dirty="0"/>
              <a:t> in 2 </a:t>
            </a:r>
            <a:r>
              <a:rPr lang="en-US" sz="1800" b="1" dirty="0" err="1"/>
              <a:t>Tagen</a:t>
            </a:r>
            <a:endParaRPr lang="en-US" sz="1800" b="1" dirty="0"/>
          </a:p>
          <a:p>
            <a:r>
              <a:rPr lang="en-US" sz="1800" b="1" dirty="0" err="1"/>
              <a:t>Kühles</a:t>
            </a:r>
            <a:r>
              <a:rPr lang="en-US" sz="1800" b="1" dirty="0"/>
              <a:t> </a:t>
            </a:r>
            <a:r>
              <a:rPr lang="en-US" sz="1800" b="1" dirty="0" err="1"/>
              <a:t>Wasser</a:t>
            </a:r>
            <a:r>
              <a:rPr lang="en-US" sz="1800" b="1" dirty="0"/>
              <a:t> </a:t>
            </a:r>
            <a:r>
              <a:rPr lang="en-US" sz="1800" b="1" dirty="0" err="1"/>
              <a:t>für</a:t>
            </a:r>
            <a:r>
              <a:rPr lang="en-US" sz="1800" b="1" dirty="0"/>
              <a:t> 2-3 </a:t>
            </a:r>
            <a:r>
              <a:rPr lang="en-US" sz="1800" b="1" dirty="0" err="1"/>
              <a:t>Tage</a:t>
            </a:r>
            <a:endParaRPr lang="en-US" sz="1800" b="1" dirty="0"/>
          </a:p>
          <a:p>
            <a:r>
              <a:rPr lang="en-US" sz="1800" b="1" dirty="0" err="1"/>
              <a:t>Bepanthen</a:t>
            </a:r>
            <a:r>
              <a:rPr lang="en-US" sz="1800" b="1" dirty="0"/>
              <a:t> </a:t>
            </a:r>
            <a:r>
              <a:rPr lang="en-US" sz="1800" b="1" dirty="0" err="1"/>
              <a:t>lokal</a:t>
            </a:r>
            <a:r>
              <a:rPr lang="en-US" sz="1800" b="1" dirty="0"/>
              <a:t> für ca. 7 </a:t>
            </a:r>
            <a:r>
              <a:rPr lang="en-US" sz="1800" b="1" dirty="0" err="1"/>
              <a:t>Tage</a:t>
            </a:r>
            <a:endParaRPr lang="en-US" sz="1800" b="1" dirty="0"/>
          </a:p>
          <a:p>
            <a:r>
              <a:rPr lang="en-US" sz="1800" b="1" dirty="0" err="1"/>
              <a:t>Halskragen</a:t>
            </a:r>
            <a:r>
              <a:rPr lang="en-US" sz="1800" b="1" dirty="0"/>
              <a:t> </a:t>
            </a:r>
            <a:r>
              <a:rPr lang="en-US" sz="1800" b="1" dirty="0" err="1"/>
              <a:t>für</a:t>
            </a:r>
            <a:r>
              <a:rPr lang="en-US" sz="1800" b="1" dirty="0"/>
              <a:t> 10-12 </a:t>
            </a:r>
            <a:r>
              <a:rPr lang="en-US" sz="1800" b="1" dirty="0" err="1"/>
              <a:t>Tage</a:t>
            </a:r>
            <a:endParaRPr lang="en-US" sz="1800" b="1" dirty="0"/>
          </a:p>
          <a:p>
            <a:r>
              <a:rPr lang="en-US" sz="1800" b="1" dirty="0" err="1"/>
              <a:t>Keine</a:t>
            </a:r>
            <a:r>
              <a:rPr lang="en-US" sz="1800" b="1" dirty="0"/>
              <a:t> </a:t>
            </a:r>
            <a:r>
              <a:rPr lang="en-US" sz="1800" b="1" dirty="0" err="1"/>
              <a:t>Fädenentfernung</a:t>
            </a:r>
            <a:r>
              <a:rPr lang="en-US" sz="1800" b="1" dirty="0"/>
              <a:t> </a:t>
            </a:r>
            <a:r>
              <a:rPr lang="en-US" sz="1800" b="1" dirty="0" err="1"/>
              <a:t>notwendig</a:t>
            </a:r>
            <a:endParaRPr lang="en-US" sz="1800" b="1" dirty="0"/>
          </a:p>
          <a:p>
            <a:r>
              <a:rPr lang="en-US" sz="1800" b="1" dirty="0"/>
              <a:t>NSAIDs</a:t>
            </a:r>
          </a:p>
          <a:p>
            <a:r>
              <a:rPr lang="en-US" sz="1800" b="1" dirty="0" err="1"/>
              <a:t>ggf</a:t>
            </a:r>
            <a:r>
              <a:rPr lang="en-US" sz="1800" b="1" dirty="0"/>
              <a:t>. </a:t>
            </a:r>
            <a:r>
              <a:rPr lang="en-US" sz="1800" b="1" dirty="0" err="1"/>
              <a:t>Antibiose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FCI Zuchtstrategien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42910" y="1714488"/>
            <a:ext cx="7876800" cy="3874752"/>
          </a:xfrm>
        </p:spPr>
        <p:txBody>
          <a:bodyPr>
            <a:normAutofit/>
          </a:bodyPr>
          <a:lstStyle/>
          <a:p>
            <a:pPr marL="36000" indent="0">
              <a:buNone/>
            </a:pPr>
            <a:r>
              <a:rPr lang="en-US" sz="1800" b="1" dirty="0" err="1"/>
              <a:t>Beispiel</a:t>
            </a:r>
            <a:r>
              <a:rPr lang="en-US" sz="1800" b="1" dirty="0"/>
              <a:t> </a:t>
            </a:r>
            <a:r>
              <a:rPr lang="en-US" sz="1800" b="1" dirty="0" err="1"/>
              <a:t>Französische</a:t>
            </a:r>
            <a:r>
              <a:rPr lang="en-US" sz="1800" b="1" dirty="0"/>
              <a:t> </a:t>
            </a:r>
            <a:r>
              <a:rPr lang="en-US" sz="1800" b="1" dirty="0" err="1"/>
              <a:t>Bulldoggen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r>
              <a:rPr lang="en-US" sz="1800" b="1" dirty="0"/>
              <a:t>2022 </a:t>
            </a:r>
            <a:r>
              <a:rPr lang="en-US" sz="1800" b="1" dirty="0" err="1"/>
              <a:t>waren</a:t>
            </a:r>
            <a:r>
              <a:rPr lang="en-US" sz="1800" b="1" dirty="0"/>
              <a:t> </a:t>
            </a:r>
            <a:r>
              <a:rPr lang="en-US" sz="1800" b="1" dirty="0" err="1"/>
              <a:t>laut</a:t>
            </a:r>
            <a:r>
              <a:rPr lang="en-US" sz="1800" b="1" dirty="0"/>
              <a:t> VDH : </a:t>
            </a:r>
          </a:p>
          <a:p>
            <a:pPr lvl="1"/>
            <a:r>
              <a:rPr lang="en-US" sz="1800" b="1" dirty="0"/>
              <a:t>193 </a:t>
            </a:r>
            <a:r>
              <a:rPr lang="en-US" sz="1800" b="1" dirty="0" err="1"/>
              <a:t>französische</a:t>
            </a:r>
            <a:r>
              <a:rPr lang="en-US" sz="1800" b="1" dirty="0"/>
              <a:t> </a:t>
            </a:r>
            <a:r>
              <a:rPr lang="en-US" sz="1800" b="1" dirty="0" err="1"/>
              <a:t>Bulldoggenwelpen</a:t>
            </a:r>
            <a:r>
              <a:rPr lang="en-US" sz="1800" b="1" dirty="0"/>
              <a:t> </a:t>
            </a:r>
            <a:r>
              <a:rPr lang="en-US" sz="1800" b="1" dirty="0" err="1"/>
              <a:t>aus</a:t>
            </a:r>
            <a:r>
              <a:rPr lang="en-US" sz="1800" b="1" dirty="0"/>
              <a:t> VDH </a:t>
            </a:r>
            <a:r>
              <a:rPr lang="en-US" sz="1800" b="1" dirty="0" err="1"/>
              <a:t>Zucht</a:t>
            </a:r>
            <a:r>
              <a:rPr lang="en-US" sz="1800" b="1" dirty="0"/>
              <a:t> </a:t>
            </a:r>
            <a:r>
              <a:rPr lang="en-US" sz="1800" b="1" dirty="0" err="1"/>
              <a:t>mit</a:t>
            </a:r>
            <a:r>
              <a:rPr lang="en-US" sz="1800" b="1" dirty="0"/>
              <a:t> </a:t>
            </a:r>
            <a:r>
              <a:rPr lang="en-US" sz="1800" b="1" dirty="0" err="1"/>
              <a:t>Papieren</a:t>
            </a:r>
            <a:endParaRPr lang="en-US" sz="1800" b="1" dirty="0"/>
          </a:p>
          <a:p>
            <a:pPr lvl="1"/>
            <a:r>
              <a:rPr lang="en-US" sz="1800" b="1" dirty="0"/>
              <a:t>13.657 </a:t>
            </a:r>
            <a:r>
              <a:rPr lang="en-US" sz="1800" b="1" dirty="0" err="1"/>
              <a:t>Neuanmeldungen</a:t>
            </a:r>
            <a:r>
              <a:rPr lang="en-US" sz="1800" b="1" dirty="0"/>
              <a:t> </a:t>
            </a:r>
            <a:r>
              <a:rPr lang="en-US" sz="1800" b="1" dirty="0" err="1"/>
              <a:t>französische</a:t>
            </a:r>
            <a:r>
              <a:rPr lang="en-US" sz="1800" b="1" dirty="0"/>
              <a:t> </a:t>
            </a:r>
            <a:r>
              <a:rPr lang="en-US" sz="1800" b="1" dirty="0" err="1"/>
              <a:t>Bulldoggen</a:t>
            </a:r>
            <a:r>
              <a:rPr lang="en-US" sz="1800" b="1" dirty="0"/>
              <a:t> </a:t>
            </a:r>
            <a:r>
              <a:rPr lang="en-US" sz="1800" b="1" dirty="0" err="1"/>
              <a:t>bei</a:t>
            </a:r>
            <a:r>
              <a:rPr lang="en-US" sz="1800" b="1" dirty="0"/>
              <a:t> Tasso</a:t>
            </a:r>
          </a:p>
          <a:p>
            <a:pPr lvl="1"/>
            <a:endParaRPr lang="en-US" sz="1800" b="1" dirty="0"/>
          </a:p>
          <a:p>
            <a:r>
              <a:rPr lang="en-US" sz="1800" b="1" dirty="0" err="1"/>
              <a:t>Laut</a:t>
            </a:r>
            <a:r>
              <a:rPr lang="en-US" sz="1800" b="1" dirty="0"/>
              <a:t> FCI: </a:t>
            </a:r>
            <a:r>
              <a:rPr lang="en-US" sz="1800" b="1" dirty="0" err="1"/>
              <a:t>alle</a:t>
            </a:r>
            <a:r>
              <a:rPr lang="en-US" sz="1800" b="1" dirty="0"/>
              <a:t> </a:t>
            </a:r>
            <a:r>
              <a:rPr lang="en-US" sz="1800" b="1" dirty="0" err="1"/>
              <a:t>Beteiligten</a:t>
            </a:r>
            <a:r>
              <a:rPr lang="en-US" sz="1800" b="1" dirty="0"/>
              <a:t>, </a:t>
            </a:r>
            <a:r>
              <a:rPr lang="en-US" sz="1800" b="1" dirty="0" err="1"/>
              <a:t>einschließlich</a:t>
            </a:r>
            <a:r>
              <a:rPr lang="en-US" sz="1800" b="1" dirty="0"/>
              <a:t> </a:t>
            </a:r>
            <a:r>
              <a:rPr lang="en-US" sz="1800" b="1" dirty="0" err="1"/>
              <a:t>nationaler</a:t>
            </a:r>
            <a:r>
              <a:rPr lang="en-US" sz="1800" b="1" dirty="0"/>
              <a:t> und </a:t>
            </a:r>
            <a:r>
              <a:rPr lang="en-US" sz="1800" b="1" dirty="0" err="1"/>
              <a:t>weltweiter</a:t>
            </a:r>
            <a:r>
              <a:rPr lang="en-US" sz="1800" b="1" dirty="0"/>
              <a:t> </a:t>
            </a:r>
            <a:r>
              <a:rPr lang="en-US" sz="1800" b="1" dirty="0" err="1"/>
              <a:t>Hundeverbände</a:t>
            </a:r>
            <a:r>
              <a:rPr lang="en-US" sz="1800" b="1" dirty="0"/>
              <a:t>, </a:t>
            </a:r>
            <a:r>
              <a:rPr lang="en-US" sz="1800" b="1" dirty="0" err="1"/>
              <a:t>Zuchtvereine</a:t>
            </a:r>
            <a:r>
              <a:rPr lang="en-US" sz="1800" b="1" dirty="0"/>
              <a:t>, </a:t>
            </a:r>
            <a:r>
              <a:rPr lang="en-US" sz="1800" b="1" dirty="0" err="1"/>
              <a:t>Züchter</a:t>
            </a:r>
            <a:r>
              <a:rPr lang="en-US" sz="1800" b="1" dirty="0"/>
              <a:t>, </a:t>
            </a:r>
            <a:r>
              <a:rPr lang="en-US" sz="1800" b="1" dirty="0" err="1"/>
              <a:t>Tierärzte</a:t>
            </a:r>
            <a:r>
              <a:rPr lang="en-US" sz="1800" b="1" dirty="0"/>
              <a:t> </a:t>
            </a:r>
            <a:r>
              <a:rPr lang="en-US" sz="1800" b="1" dirty="0" err="1"/>
              <a:t>usw</a:t>
            </a:r>
            <a:r>
              <a:rPr lang="en-US" sz="1800" b="1" dirty="0"/>
              <a:t>. </a:t>
            </a:r>
            <a:r>
              <a:rPr lang="en-US" sz="1800" b="1" dirty="0" err="1"/>
              <a:t>müssen</a:t>
            </a:r>
            <a:r>
              <a:rPr lang="en-US" sz="1800" b="1" dirty="0"/>
              <a:t> </a:t>
            </a:r>
            <a:r>
              <a:rPr lang="en-US" sz="1800" b="1" dirty="0" err="1"/>
              <a:t>zusammenarbeiten</a:t>
            </a:r>
            <a:r>
              <a:rPr lang="en-US" sz="1800" b="1" dirty="0"/>
              <a:t> und </a:t>
            </a:r>
            <a:r>
              <a:rPr lang="en-US" sz="1800" b="1" dirty="0" err="1"/>
              <a:t>eine</a:t>
            </a:r>
            <a:r>
              <a:rPr lang="en-US" sz="1800" b="1" dirty="0"/>
              <a:t> </a:t>
            </a:r>
            <a:r>
              <a:rPr lang="en-US" sz="1800" b="1" dirty="0" err="1"/>
              <a:t>individuelle</a:t>
            </a:r>
            <a:r>
              <a:rPr lang="en-US" sz="1800" b="1" dirty="0"/>
              <a:t> </a:t>
            </a:r>
            <a:r>
              <a:rPr lang="en-US" sz="1800" b="1" dirty="0" err="1"/>
              <a:t>Zuchtstrategie</a:t>
            </a:r>
            <a:r>
              <a:rPr lang="en-US" sz="1800" b="1" dirty="0"/>
              <a:t> </a:t>
            </a:r>
            <a:r>
              <a:rPr lang="en-US" sz="1800" b="1" dirty="0" err="1"/>
              <a:t>entwickeln</a:t>
            </a:r>
            <a:r>
              <a:rPr lang="en-US" sz="1800" b="1" dirty="0"/>
              <a:t> um die </a:t>
            </a:r>
            <a:r>
              <a:rPr lang="en-US" sz="1800" b="1" dirty="0" err="1"/>
              <a:t>Gesundheit</a:t>
            </a:r>
            <a:r>
              <a:rPr lang="en-US" sz="1800" b="1" dirty="0"/>
              <a:t> </a:t>
            </a:r>
            <a:r>
              <a:rPr lang="en-US" sz="1800" b="1" dirty="0" err="1"/>
              <a:t>der</a:t>
            </a:r>
            <a:r>
              <a:rPr lang="en-US" sz="1800" b="1" dirty="0"/>
              <a:t> BOS </a:t>
            </a:r>
            <a:r>
              <a:rPr lang="en-US" sz="1800" b="1" dirty="0" err="1"/>
              <a:t>betroffenen</a:t>
            </a:r>
            <a:r>
              <a:rPr lang="en-US" sz="1800" b="1" dirty="0"/>
              <a:t> </a:t>
            </a:r>
            <a:r>
              <a:rPr lang="en-US" sz="1800" b="1" dirty="0" err="1"/>
              <a:t>Rassen</a:t>
            </a:r>
            <a:r>
              <a:rPr lang="en-US" sz="1800" b="1" dirty="0"/>
              <a:t> </a:t>
            </a:r>
            <a:r>
              <a:rPr lang="en-US" sz="1800" b="1" dirty="0" err="1"/>
              <a:t>zu</a:t>
            </a:r>
            <a:r>
              <a:rPr lang="en-US" sz="1800" b="1" dirty="0"/>
              <a:t> </a:t>
            </a:r>
            <a:r>
              <a:rPr lang="en-US" sz="1800" b="1" dirty="0" err="1"/>
              <a:t>verbessern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FCI Zuchtstrategien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42910" y="1714488"/>
            <a:ext cx="7876800" cy="30003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/>
              <a:t>Die </a:t>
            </a:r>
            <a:r>
              <a:rPr lang="en-US" sz="1800" b="1" dirty="0" err="1"/>
              <a:t>Prävalenz</a:t>
            </a:r>
            <a:r>
              <a:rPr lang="en-US" sz="1800" b="1" dirty="0"/>
              <a:t> und </a:t>
            </a:r>
            <a:r>
              <a:rPr lang="en-US" sz="1800" b="1" dirty="0" err="1"/>
              <a:t>Häufigkeit</a:t>
            </a:r>
            <a:r>
              <a:rPr lang="en-US" sz="1800" b="1" dirty="0"/>
              <a:t> von BOS </a:t>
            </a:r>
            <a:r>
              <a:rPr lang="en-US" sz="1800" b="1" dirty="0" err="1"/>
              <a:t>bei</a:t>
            </a:r>
            <a:r>
              <a:rPr lang="en-US" sz="1800" b="1" dirty="0"/>
              <a:t> </a:t>
            </a:r>
            <a:r>
              <a:rPr lang="en-US" sz="1800" b="1" dirty="0" err="1"/>
              <a:t>verschiedenen</a:t>
            </a:r>
            <a:r>
              <a:rPr lang="en-US" sz="1800" b="1" dirty="0"/>
              <a:t> </a:t>
            </a:r>
            <a:r>
              <a:rPr lang="en-US" sz="1800" b="1" dirty="0" err="1"/>
              <a:t>Rassen</a:t>
            </a:r>
            <a:r>
              <a:rPr lang="en-US" sz="1800" b="1" dirty="0"/>
              <a:t> </a:t>
            </a:r>
            <a:r>
              <a:rPr lang="en-US" sz="1800" b="1" dirty="0" err="1"/>
              <a:t>lässt</a:t>
            </a:r>
            <a:r>
              <a:rPr lang="en-US" sz="1800" b="1" dirty="0"/>
              <a:t> </a:t>
            </a:r>
            <a:r>
              <a:rPr lang="en-US" sz="1800" b="1" dirty="0" err="1"/>
              <a:t>sich</a:t>
            </a:r>
            <a:r>
              <a:rPr lang="en-US" sz="1800" b="1" dirty="0"/>
              <a:t> </a:t>
            </a:r>
            <a:r>
              <a:rPr lang="en-US" sz="1800" b="1" dirty="0" err="1"/>
              <a:t>nur</a:t>
            </a:r>
            <a:r>
              <a:rPr lang="en-US" sz="1800" b="1" dirty="0"/>
              <a:t> </a:t>
            </a:r>
            <a:r>
              <a:rPr lang="en-US" sz="1800" b="1" dirty="0" err="1"/>
              <a:t>schwer</a:t>
            </a:r>
            <a:r>
              <a:rPr lang="en-US" sz="1800" b="1" dirty="0"/>
              <a:t> </a:t>
            </a:r>
            <a:r>
              <a:rPr lang="en-US" sz="1800" b="1" dirty="0" err="1"/>
              <a:t>einschätzen</a:t>
            </a:r>
            <a:endParaRPr lang="en-US" sz="1800" b="1" dirty="0"/>
          </a:p>
          <a:p>
            <a:pPr>
              <a:buNone/>
            </a:pPr>
            <a:endParaRPr lang="en-US" sz="1800" b="1" dirty="0"/>
          </a:p>
          <a:p>
            <a:pPr marL="3600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 </a:t>
            </a:r>
            <a:r>
              <a:rPr lang="en-US" sz="1800" b="1" dirty="0" err="1"/>
              <a:t>Großes</a:t>
            </a:r>
            <a:r>
              <a:rPr lang="en-US" sz="1800" b="1" dirty="0"/>
              <a:t> Problem der </a:t>
            </a:r>
            <a:r>
              <a:rPr lang="en-US" sz="1800" b="1" dirty="0" err="1"/>
              <a:t>unkontrollierten</a:t>
            </a:r>
            <a:r>
              <a:rPr lang="en-US" sz="1800" b="1" dirty="0"/>
              <a:t> </a:t>
            </a:r>
            <a:r>
              <a:rPr lang="en-US" sz="1800" b="1" dirty="0" err="1"/>
              <a:t>Zuchten</a:t>
            </a:r>
            <a:r>
              <a:rPr lang="en-US" sz="1800" b="1" dirty="0"/>
              <a:t> und </a:t>
            </a:r>
            <a:r>
              <a:rPr lang="en-US" sz="1800" b="1" dirty="0" err="1"/>
              <a:t>importierte</a:t>
            </a:r>
            <a:r>
              <a:rPr lang="en-US" sz="1800" b="1" dirty="0"/>
              <a:t> </a:t>
            </a:r>
            <a:r>
              <a:rPr lang="en-US" sz="1800" b="1" dirty="0" err="1"/>
              <a:t>Tiere</a:t>
            </a:r>
            <a:endParaRPr lang="en-US" sz="18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1D8E1F-CDDE-48B9-79D3-4092CA98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608364"/>
            <a:ext cx="3243353" cy="241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VDH – Fitnesstest                       </a:t>
            </a:r>
            <a:r>
              <a:rPr lang="sv-SE" sz="1600" dirty="0"/>
              <a:t>Stand Januar 2023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42910" y="1714488"/>
            <a:ext cx="7876800" cy="3000396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Laufbandgestützter</a:t>
            </a:r>
            <a:r>
              <a:rPr lang="en-US" sz="1800" b="1" dirty="0"/>
              <a:t> </a:t>
            </a:r>
            <a:r>
              <a:rPr lang="en-US" sz="1800" b="1" dirty="0" err="1"/>
              <a:t>Fitnesstest</a:t>
            </a:r>
            <a:endParaRPr lang="en-US" sz="1800" b="1" dirty="0"/>
          </a:p>
          <a:p>
            <a:r>
              <a:rPr lang="en-US" sz="1800" b="1" dirty="0" err="1"/>
              <a:t>Objektive</a:t>
            </a:r>
            <a:r>
              <a:rPr lang="en-US" sz="1800" b="1" dirty="0"/>
              <a:t> </a:t>
            </a:r>
            <a:r>
              <a:rPr lang="en-US" sz="1800" b="1" dirty="0" err="1"/>
              <a:t>Untersuchungsmethode</a:t>
            </a:r>
            <a:r>
              <a:rPr lang="en-US" sz="1800" b="1" dirty="0"/>
              <a:t> auf das </a:t>
            </a:r>
            <a:r>
              <a:rPr lang="en-US" sz="1800" b="1" dirty="0" err="1"/>
              <a:t>Vorliegen</a:t>
            </a:r>
            <a:r>
              <a:rPr lang="en-US" sz="1800" b="1" dirty="0"/>
              <a:t> </a:t>
            </a:r>
            <a:r>
              <a:rPr lang="en-US" sz="1800" b="1" dirty="0" err="1"/>
              <a:t>eines</a:t>
            </a:r>
            <a:r>
              <a:rPr lang="en-US" sz="1800" b="1" dirty="0"/>
              <a:t> BOS</a:t>
            </a:r>
          </a:p>
          <a:p>
            <a:r>
              <a:rPr lang="en-US" sz="1800" b="1" dirty="0" err="1"/>
              <a:t>Ermöglicht</a:t>
            </a:r>
            <a:r>
              <a:rPr lang="en-US" sz="1800" b="1" dirty="0"/>
              <a:t>, die </a:t>
            </a:r>
            <a:r>
              <a:rPr lang="en-US" sz="1800" b="1" dirty="0" err="1"/>
              <a:t>Schwere</a:t>
            </a:r>
            <a:r>
              <a:rPr lang="en-US" sz="1800" b="1" dirty="0"/>
              <a:t> der </a:t>
            </a:r>
            <a:r>
              <a:rPr lang="en-US" sz="1800" b="1" dirty="0" err="1"/>
              <a:t>Erkrankung</a:t>
            </a:r>
            <a:r>
              <a:rPr lang="en-US" sz="1800" b="1" dirty="0"/>
              <a:t> in </a:t>
            </a:r>
            <a:r>
              <a:rPr lang="en-US" sz="1800" b="1" dirty="0" err="1"/>
              <a:t>verschiedene</a:t>
            </a:r>
            <a:r>
              <a:rPr lang="en-US" sz="1800" b="1" dirty="0"/>
              <a:t> Grade </a:t>
            </a:r>
            <a:r>
              <a:rPr lang="en-US" sz="1800" b="1" dirty="0" err="1"/>
              <a:t>einzuteilen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pPr marL="36000" indent="0">
              <a:buNone/>
            </a:pPr>
            <a:r>
              <a:rPr lang="en-US" sz="1800" b="1" dirty="0" err="1"/>
              <a:t>Entscheidung</a:t>
            </a:r>
            <a:r>
              <a:rPr lang="en-US" sz="1800" b="1" dirty="0"/>
              <a:t> für:</a:t>
            </a:r>
          </a:p>
          <a:p>
            <a:r>
              <a:rPr lang="en-US" sz="1800" b="1" dirty="0" err="1"/>
              <a:t>Therapie</a:t>
            </a:r>
            <a:endParaRPr lang="en-US" sz="1800" b="1" dirty="0"/>
          </a:p>
          <a:p>
            <a:r>
              <a:rPr lang="en-US" sz="1800" b="1" dirty="0" err="1"/>
              <a:t>Zuchtzulassung</a:t>
            </a:r>
            <a:endParaRPr lang="en-US" sz="1800" b="1" dirty="0"/>
          </a:p>
          <a:p>
            <a:r>
              <a:rPr lang="en-US" sz="1800" b="1" dirty="0" err="1"/>
              <a:t>Voraussetzung</a:t>
            </a:r>
            <a:r>
              <a:rPr lang="en-US" sz="1800" b="1" dirty="0"/>
              <a:t> für </a:t>
            </a:r>
            <a:r>
              <a:rPr lang="en-US" sz="1800" b="1" dirty="0" err="1"/>
              <a:t>Ausstellungsteilnahmen</a:t>
            </a:r>
            <a:endParaRPr lang="en-US" sz="1800" b="1" dirty="0"/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025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VDH – Fitnesstest                       </a:t>
            </a:r>
            <a:r>
              <a:rPr lang="sv-SE" sz="1600" dirty="0"/>
              <a:t>Stand Januar 2023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42910" y="1714488"/>
            <a:ext cx="7876800" cy="4071966"/>
          </a:xfrm>
        </p:spPr>
        <p:txBody>
          <a:bodyPr>
            <a:normAutofit/>
          </a:bodyPr>
          <a:lstStyle/>
          <a:p>
            <a:r>
              <a:rPr lang="en-US" sz="1800" b="1" dirty="0"/>
              <a:t>VDH </a:t>
            </a:r>
            <a:r>
              <a:rPr lang="en-US" sz="1800" b="1" dirty="0" err="1"/>
              <a:t>lässt</a:t>
            </a:r>
            <a:r>
              <a:rPr lang="en-US" sz="1800" b="1" dirty="0"/>
              <a:t> </a:t>
            </a:r>
            <a:r>
              <a:rPr lang="en-US" sz="1800" b="1" dirty="0" err="1"/>
              <a:t>seit</a:t>
            </a:r>
            <a:r>
              <a:rPr lang="en-US" sz="1800" b="1" dirty="0"/>
              <a:t> </a:t>
            </a:r>
            <a:r>
              <a:rPr lang="en-US" sz="1800" b="1" dirty="0" err="1"/>
              <a:t>einigen</a:t>
            </a:r>
            <a:r>
              <a:rPr lang="en-US" sz="1800" b="1" dirty="0"/>
              <a:t> Jahren </a:t>
            </a:r>
            <a:r>
              <a:rPr lang="en-US" sz="1800" b="1" dirty="0" err="1"/>
              <a:t>bei</a:t>
            </a:r>
            <a:r>
              <a:rPr lang="en-US" sz="1800" b="1" dirty="0"/>
              <a:t> </a:t>
            </a:r>
            <a:r>
              <a:rPr lang="en-US" sz="1800" b="1" dirty="0" err="1"/>
              <a:t>mehreren</a:t>
            </a:r>
            <a:r>
              <a:rPr lang="en-US" sz="1800" b="1" dirty="0"/>
              <a:t> </a:t>
            </a:r>
            <a:r>
              <a:rPr lang="en-US" sz="1800" b="1" dirty="0" err="1"/>
              <a:t>brachycephalen</a:t>
            </a:r>
            <a:r>
              <a:rPr lang="en-US" sz="1800" b="1" dirty="0"/>
              <a:t> </a:t>
            </a:r>
            <a:r>
              <a:rPr lang="en-US" sz="1800" b="1" dirty="0" err="1"/>
              <a:t>Rassen</a:t>
            </a:r>
            <a:r>
              <a:rPr lang="en-US" sz="1800" b="1" dirty="0"/>
              <a:t> </a:t>
            </a:r>
            <a:r>
              <a:rPr lang="en-US" sz="1800" b="1" dirty="0" err="1"/>
              <a:t>Belastungstests</a:t>
            </a:r>
            <a:r>
              <a:rPr lang="en-US" sz="1800" b="1" dirty="0"/>
              <a:t> </a:t>
            </a:r>
            <a:r>
              <a:rPr lang="en-US" sz="1800" b="1" dirty="0" err="1"/>
              <a:t>als</a:t>
            </a:r>
            <a:r>
              <a:rPr lang="en-US" sz="1800" b="1" dirty="0"/>
              <a:t> </a:t>
            </a:r>
            <a:r>
              <a:rPr lang="en-US" sz="1800" b="1" dirty="0" err="1"/>
              <a:t>Voraussetzung</a:t>
            </a:r>
            <a:r>
              <a:rPr lang="en-US" sz="1800" b="1" dirty="0"/>
              <a:t> </a:t>
            </a:r>
            <a:r>
              <a:rPr lang="en-US" sz="1800" b="1" dirty="0" err="1"/>
              <a:t>für</a:t>
            </a:r>
            <a:r>
              <a:rPr lang="en-US" sz="1800" b="1" dirty="0"/>
              <a:t> </a:t>
            </a:r>
            <a:r>
              <a:rPr lang="en-US" sz="1800" b="1" dirty="0" err="1"/>
              <a:t>eine</a:t>
            </a:r>
            <a:r>
              <a:rPr lang="en-US" sz="1800" b="1" dirty="0"/>
              <a:t> </a:t>
            </a:r>
            <a:r>
              <a:rPr lang="en-US" sz="1800" b="1" dirty="0" err="1"/>
              <a:t>Zuchtzulassung</a:t>
            </a:r>
            <a:r>
              <a:rPr lang="en-US" sz="1800" b="1" dirty="0"/>
              <a:t> </a:t>
            </a:r>
            <a:r>
              <a:rPr lang="en-US" sz="1800" b="1" dirty="0" err="1"/>
              <a:t>durchführen</a:t>
            </a:r>
            <a:r>
              <a:rPr lang="en-US" sz="1800" b="1" dirty="0"/>
              <a:t> </a:t>
            </a:r>
          </a:p>
          <a:p>
            <a:pPr marL="36000" indent="0">
              <a:buNone/>
            </a:pPr>
            <a:endParaRPr lang="en-US" sz="1800" b="1" dirty="0"/>
          </a:p>
          <a:p>
            <a:pPr>
              <a:buNone/>
            </a:pPr>
            <a:r>
              <a:rPr lang="en-US" sz="1800" b="1" u="sng" dirty="0" err="1"/>
              <a:t>Vorgehen</a:t>
            </a:r>
            <a:r>
              <a:rPr lang="en-US" sz="1800" b="1" u="sng" dirty="0"/>
              <a:t> </a:t>
            </a:r>
            <a:r>
              <a:rPr lang="en-US" sz="1800" b="1" u="sng" dirty="0" err="1"/>
              <a:t>bzw</a:t>
            </a:r>
            <a:r>
              <a:rPr lang="en-US" sz="1800" b="1" u="sng" dirty="0"/>
              <a:t>. </a:t>
            </a:r>
            <a:r>
              <a:rPr lang="en-US" sz="1800" b="1" u="sng" dirty="0" err="1"/>
              <a:t>Durchführung</a:t>
            </a:r>
            <a:r>
              <a:rPr lang="en-US" sz="1800" b="1" u="sng" dirty="0"/>
              <a:t>:</a:t>
            </a:r>
          </a:p>
          <a:p>
            <a:pPr>
              <a:buFontTx/>
              <a:buChar char="-"/>
            </a:pPr>
            <a:r>
              <a:rPr lang="en-US" sz="1800" b="1" dirty="0" err="1"/>
              <a:t>Einfaches</a:t>
            </a:r>
            <a:r>
              <a:rPr lang="en-US" sz="1800" b="1" dirty="0"/>
              <a:t> </a:t>
            </a:r>
            <a:r>
              <a:rPr lang="en-US" sz="1800" b="1" dirty="0" err="1"/>
              <a:t>Laufband</a:t>
            </a:r>
            <a:r>
              <a:rPr lang="en-US" sz="1800" b="1" dirty="0"/>
              <a:t> </a:t>
            </a:r>
            <a:r>
              <a:rPr lang="en-US" sz="1800" b="1" dirty="0" err="1"/>
              <a:t>mit</a:t>
            </a:r>
            <a:r>
              <a:rPr lang="en-US" sz="1800" b="1" dirty="0"/>
              <a:t> </a:t>
            </a:r>
            <a:r>
              <a:rPr lang="en-US" sz="1800" b="1" dirty="0" err="1"/>
              <a:t>regulierbarer</a:t>
            </a:r>
            <a:r>
              <a:rPr lang="en-US" sz="1800" b="1" dirty="0"/>
              <a:t> </a:t>
            </a:r>
            <a:r>
              <a:rPr lang="en-US" sz="1800" b="1" dirty="0" err="1"/>
              <a:t>Laufgeschwindigkeit</a:t>
            </a:r>
            <a:endParaRPr lang="en-US" sz="1800" b="1" dirty="0"/>
          </a:p>
          <a:p>
            <a:pPr>
              <a:buFontTx/>
              <a:buChar char="-"/>
            </a:pPr>
            <a:r>
              <a:rPr lang="en-US" sz="1800" b="1" dirty="0"/>
              <a:t>15 </a:t>
            </a:r>
            <a:r>
              <a:rPr lang="en-US" sz="1800" b="1" dirty="0" err="1"/>
              <a:t>Minuten</a:t>
            </a:r>
            <a:r>
              <a:rPr lang="en-US" sz="1800" b="1" dirty="0"/>
              <a:t> (</a:t>
            </a:r>
            <a:r>
              <a:rPr lang="en-US" sz="1800" b="1" dirty="0" err="1"/>
              <a:t>mit</a:t>
            </a:r>
            <a:r>
              <a:rPr lang="en-US" sz="1800" b="1" dirty="0"/>
              <a:t> </a:t>
            </a:r>
            <a:r>
              <a:rPr lang="en-US" sz="1800" b="1" dirty="0" err="1"/>
              <a:t>zwei</a:t>
            </a:r>
            <a:r>
              <a:rPr lang="en-US" sz="1800" b="1" dirty="0"/>
              <a:t> </a:t>
            </a:r>
            <a:r>
              <a:rPr lang="en-US" sz="1800" b="1" dirty="0" err="1"/>
              <a:t>kurzen</a:t>
            </a:r>
            <a:r>
              <a:rPr lang="en-US" sz="1800" b="1" dirty="0"/>
              <a:t> </a:t>
            </a:r>
            <a:r>
              <a:rPr lang="en-US" sz="1800" b="1" dirty="0" err="1"/>
              <a:t>Unterbrechungen</a:t>
            </a:r>
            <a:r>
              <a:rPr lang="en-US" sz="1800" b="1" dirty="0"/>
              <a:t>) </a:t>
            </a:r>
            <a:r>
              <a:rPr lang="en-US" sz="1800" b="1" dirty="0" err="1"/>
              <a:t>im</a:t>
            </a:r>
            <a:r>
              <a:rPr lang="en-US" sz="1800" b="1" dirty="0"/>
              <a:t> </a:t>
            </a:r>
            <a:r>
              <a:rPr lang="en-US" sz="1800" b="1" dirty="0" err="1"/>
              <a:t>Trab</a:t>
            </a:r>
            <a:r>
              <a:rPr lang="en-US" sz="1800" b="1" dirty="0"/>
              <a:t> auf </a:t>
            </a:r>
            <a:r>
              <a:rPr lang="en-US" sz="1800" b="1" dirty="0" err="1"/>
              <a:t>dem</a:t>
            </a:r>
            <a:r>
              <a:rPr lang="en-US" sz="1800" b="1" dirty="0"/>
              <a:t> </a:t>
            </a:r>
            <a:r>
              <a:rPr lang="en-US" sz="1800" b="1" dirty="0" err="1"/>
              <a:t>Laufband</a:t>
            </a:r>
            <a:r>
              <a:rPr lang="en-US" sz="1800" b="1" dirty="0"/>
              <a:t> </a:t>
            </a:r>
            <a:r>
              <a:rPr lang="en-US" sz="1800" b="1" dirty="0" err="1"/>
              <a:t>laufen</a:t>
            </a:r>
            <a:endParaRPr lang="en-US" sz="1800" b="1" dirty="0"/>
          </a:p>
          <a:p>
            <a:pPr>
              <a:buFontTx/>
              <a:buChar char="-"/>
            </a:pPr>
            <a:r>
              <a:rPr lang="en-US" sz="1800" b="1" dirty="0" err="1"/>
              <a:t>Vor</a:t>
            </a:r>
            <a:r>
              <a:rPr lang="en-US" sz="1800" b="1" dirty="0"/>
              <a:t> und </a:t>
            </a:r>
            <a:r>
              <a:rPr lang="en-US" sz="1800" b="1" dirty="0" err="1"/>
              <a:t>nach</a:t>
            </a:r>
            <a:r>
              <a:rPr lang="en-US" sz="1800" b="1" dirty="0"/>
              <a:t> </a:t>
            </a:r>
            <a:r>
              <a:rPr lang="en-US" sz="1800" b="1" dirty="0" err="1"/>
              <a:t>dieser</a:t>
            </a:r>
            <a:r>
              <a:rPr lang="en-US" sz="1800" b="1" dirty="0"/>
              <a:t> </a:t>
            </a:r>
            <a:r>
              <a:rPr lang="en-US" sz="1800" b="1" dirty="0" err="1"/>
              <a:t>Belastung</a:t>
            </a:r>
            <a:r>
              <a:rPr lang="en-US" sz="1800" b="1" dirty="0"/>
              <a:t>  </a:t>
            </a:r>
            <a:r>
              <a:rPr lang="en-US" sz="1800" b="1" dirty="0" err="1"/>
              <a:t>Beurteilung</a:t>
            </a:r>
            <a:r>
              <a:rPr lang="en-US" sz="1800" b="1" dirty="0"/>
              <a:t> </a:t>
            </a:r>
            <a:r>
              <a:rPr lang="en-US" sz="1800" b="1" dirty="0" err="1"/>
              <a:t>der</a:t>
            </a:r>
            <a:r>
              <a:rPr lang="en-US" sz="1800" b="1" dirty="0"/>
              <a:t> </a:t>
            </a:r>
            <a:r>
              <a:rPr lang="en-US" sz="1800" b="1" dirty="0" err="1"/>
              <a:t>Atemgeräusche</a:t>
            </a:r>
            <a:r>
              <a:rPr lang="en-US" sz="1800" b="1" dirty="0"/>
              <a:t> </a:t>
            </a:r>
            <a:r>
              <a:rPr lang="en-US" sz="1800" b="1" dirty="0" err="1"/>
              <a:t>mit</a:t>
            </a:r>
            <a:r>
              <a:rPr lang="en-US" sz="1800" b="1" dirty="0"/>
              <a:t> und </a:t>
            </a:r>
            <a:r>
              <a:rPr lang="en-US" sz="1800" b="1" dirty="0" err="1"/>
              <a:t>ohne</a:t>
            </a:r>
            <a:r>
              <a:rPr lang="en-US" sz="1800" b="1" dirty="0"/>
              <a:t> </a:t>
            </a:r>
            <a:r>
              <a:rPr lang="en-US" sz="1800" b="1" dirty="0" err="1"/>
              <a:t>Stethoskop</a:t>
            </a:r>
            <a:endParaRPr lang="en-US" sz="1800" b="1" dirty="0"/>
          </a:p>
          <a:p>
            <a:pPr>
              <a:buFontTx/>
              <a:buChar char="-"/>
            </a:pPr>
            <a:r>
              <a:rPr lang="en-US" sz="1800" b="1" dirty="0" err="1"/>
              <a:t>Einteilung</a:t>
            </a:r>
            <a:r>
              <a:rPr lang="en-US" sz="1800" b="1" dirty="0"/>
              <a:t> in </a:t>
            </a:r>
            <a:r>
              <a:rPr lang="en-US" sz="1800" b="1" dirty="0" err="1"/>
              <a:t>verschiedene</a:t>
            </a:r>
            <a:r>
              <a:rPr lang="en-US" sz="1800" b="1" dirty="0"/>
              <a:t> Grade</a:t>
            </a:r>
          </a:p>
          <a:p>
            <a:pPr>
              <a:buFontTx/>
              <a:buChar char="-"/>
            </a:pPr>
            <a:endParaRPr lang="en-US" sz="1800" b="1" dirty="0"/>
          </a:p>
          <a:p>
            <a:pPr>
              <a:buFontTx/>
              <a:buChar char="-"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48373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Zusammenfassung BOS</a:t>
            </a:r>
            <a:endParaRPr lang="sv-SE" sz="16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42910" y="1714488"/>
            <a:ext cx="7876800" cy="4071966"/>
          </a:xfrm>
        </p:spPr>
        <p:txBody>
          <a:bodyPr>
            <a:normAutofit fontScale="92500" lnSpcReduction="10000"/>
          </a:bodyPr>
          <a:lstStyle/>
          <a:p>
            <a:pPr>
              <a:buFont typeface="Wingdings"/>
              <a:buChar char="à"/>
            </a:pPr>
            <a:r>
              <a:rPr lang="en-US" sz="1800" b="1" dirty="0" err="1"/>
              <a:t>Jedes</a:t>
            </a:r>
            <a:r>
              <a:rPr lang="en-US" sz="1800" b="1" dirty="0"/>
              <a:t> </a:t>
            </a:r>
            <a:r>
              <a:rPr lang="en-US" sz="1800" b="1" dirty="0" err="1"/>
              <a:t>Atemgeräusch</a:t>
            </a:r>
            <a:r>
              <a:rPr lang="en-US" sz="1800" b="1" dirty="0"/>
              <a:t> </a:t>
            </a:r>
            <a:r>
              <a:rPr lang="en-US" sz="1800" b="1" dirty="0" err="1"/>
              <a:t>ist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NICHT “SÜSS” </a:t>
            </a:r>
            <a:r>
              <a:rPr lang="en-US" sz="1800" b="1" dirty="0">
                <a:solidFill>
                  <a:schemeClr val="accent1"/>
                </a:solidFill>
              </a:rPr>
              <a:t>und </a:t>
            </a:r>
            <a:r>
              <a:rPr lang="en-US" sz="1800" b="1" dirty="0">
                <a:solidFill>
                  <a:srgbClr val="FF0000"/>
                </a:solidFill>
              </a:rPr>
              <a:t>NICHT GESUND</a:t>
            </a:r>
          </a:p>
          <a:p>
            <a:pPr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buFont typeface="Wingdings"/>
              <a:buChar char="à"/>
            </a:pPr>
            <a:r>
              <a:rPr lang="en-US" sz="1800" b="1" dirty="0" err="1"/>
              <a:t>Meistens</a:t>
            </a:r>
            <a:r>
              <a:rPr lang="en-US" sz="1800" b="1" dirty="0"/>
              <a:t> </a:t>
            </a:r>
            <a:r>
              <a:rPr lang="en-US" sz="1800" b="1" dirty="0" err="1"/>
              <a:t>eine</a:t>
            </a:r>
            <a:r>
              <a:rPr lang="en-US" sz="1800" b="1" dirty="0"/>
              <a:t> </a:t>
            </a:r>
            <a:r>
              <a:rPr lang="en-US" sz="1800" b="1" dirty="0" err="1"/>
              <a:t>Kombination</a:t>
            </a:r>
            <a:r>
              <a:rPr lang="en-US" sz="1800" b="1" dirty="0"/>
              <a:t> </a:t>
            </a:r>
            <a:r>
              <a:rPr lang="en-US" sz="1800" b="1" dirty="0" err="1"/>
              <a:t>mehrere</a:t>
            </a:r>
            <a:r>
              <a:rPr lang="en-US" sz="1800" b="1" dirty="0"/>
              <a:t> OP </a:t>
            </a:r>
            <a:r>
              <a:rPr lang="en-US" sz="1800" b="1" dirty="0" err="1"/>
              <a:t>Techniken</a:t>
            </a:r>
            <a:r>
              <a:rPr lang="en-US" sz="1800" b="1" dirty="0"/>
              <a:t> </a:t>
            </a:r>
            <a:r>
              <a:rPr lang="en-US" sz="1800" b="1" dirty="0" err="1"/>
              <a:t>notwendig</a:t>
            </a:r>
            <a:r>
              <a:rPr lang="en-US" sz="1800" b="1" dirty="0"/>
              <a:t> </a:t>
            </a:r>
          </a:p>
          <a:p>
            <a:pPr>
              <a:buNone/>
            </a:pPr>
            <a:endParaRPr lang="en-US" sz="1800" b="1" dirty="0"/>
          </a:p>
          <a:p>
            <a:pPr>
              <a:buFont typeface="Wingdings"/>
              <a:buChar char="à"/>
            </a:pPr>
            <a:r>
              <a:rPr lang="en-US" sz="1800" b="1" dirty="0" err="1"/>
              <a:t>Manchmal</a:t>
            </a:r>
            <a:r>
              <a:rPr lang="en-US" sz="1800" b="1" dirty="0"/>
              <a:t> </a:t>
            </a:r>
            <a:r>
              <a:rPr lang="en-US" sz="1800" b="1" dirty="0" err="1"/>
              <a:t>nicht</a:t>
            </a:r>
            <a:r>
              <a:rPr lang="en-US" sz="1800" b="1" dirty="0"/>
              <a:t> </a:t>
            </a:r>
            <a:r>
              <a:rPr lang="en-US" sz="1800" b="1" dirty="0" err="1"/>
              <a:t>alles</a:t>
            </a:r>
            <a:r>
              <a:rPr lang="en-US" sz="1800" b="1" dirty="0"/>
              <a:t> </a:t>
            </a:r>
            <a:r>
              <a:rPr lang="en-US" sz="1800" b="1" dirty="0" err="1"/>
              <a:t>operativ</a:t>
            </a:r>
            <a:r>
              <a:rPr lang="en-US" sz="1800" b="1" dirty="0"/>
              <a:t> </a:t>
            </a:r>
            <a:r>
              <a:rPr lang="en-US" sz="1800" b="1" dirty="0" err="1"/>
              <a:t>behebbar</a:t>
            </a:r>
            <a:r>
              <a:rPr lang="en-US" sz="1800" b="1" dirty="0"/>
              <a:t> (</a:t>
            </a:r>
            <a:r>
              <a:rPr lang="en-US" sz="1800" b="1" dirty="0" err="1"/>
              <a:t>z.B</a:t>
            </a:r>
            <a:r>
              <a:rPr lang="en-US" sz="1800" b="1" dirty="0"/>
              <a:t>. </a:t>
            </a:r>
            <a:r>
              <a:rPr lang="en-US" sz="1800" b="1" dirty="0" err="1"/>
              <a:t>Laryngskollaps</a:t>
            </a:r>
            <a:r>
              <a:rPr lang="en-US" sz="1800" b="1" dirty="0"/>
              <a:t>, </a:t>
            </a:r>
            <a:r>
              <a:rPr lang="en-US" sz="1800" b="1" dirty="0" err="1"/>
              <a:t>Tracheahypoplasie</a:t>
            </a:r>
            <a:r>
              <a:rPr lang="en-US" sz="1800" b="1" dirty="0"/>
              <a:t>, </a:t>
            </a:r>
            <a:r>
              <a:rPr lang="en-US" sz="1800" b="1" dirty="0" err="1"/>
              <a:t>Markroglossie</a:t>
            </a:r>
            <a:r>
              <a:rPr lang="en-US" sz="1800" b="1" dirty="0"/>
              <a:t>)</a:t>
            </a:r>
          </a:p>
          <a:p>
            <a:pPr>
              <a:buNone/>
            </a:pPr>
            <a:endParaRPr lang="en-US" sz="1800" b="1" dirty="0"/>
          </a:p>
          <a:p>
            <a:pPr>
              <a:buFont typeface="Wingdings"/>
              <a:buChar char="à"/>
            </a:pPr>
            <a:r>
              <a:rPr lang="en-US" sz="1800" b="1" dirty="0" err="1"/>
              <a:t>Erhöhtes</a:t>
            </a:r>
            <a:r>
              <a:rPr lang="en-US" sz="1800" b="1" dirty="0"/>
              <a:t> </a:t>
            </a:r>
            <a:r>
              <a:rPr lang="en-US" sz="1800" b="1" dirty="0" err="1"/>
              <a:t>Narkoserisiko</a:t>
            </a:r>
            <a:r>
              <a:rPr lang="en-US" sz="1800" b="1" dirty="0"/>
              <a:t> in der </a:t>
            </a:r>
            <a:r>
              <a:rPr lang="en-US" sz="1800" b="1" dirty="0" err="1"/>
              <a:t>Einleitungs</a:t>
            </a:r>
            <a:r>
              <a:rPr lang="en-US" sz="1800" b="1" dirty="0"/>
              <a:t>- und </a:t>
            </a:r>
            <a:r>
              <a:rPr lang="en-US" sz="1800" b="1" dirty="0" err="1"/>
              <a:t>Aufwachphase</a:t>
            </a:r>
            <a:r>
              <a:rPr lang="en-US" sz="1800" b="1" dirty="0"/>
              <a:t> &gt; Aufklärung </a:t>
            </a:r>
            <a:r>
              <a:rPr lang="en-US" sz="1800" b="1" dirty="0" err="1"/>
              <a:t>wichtig</a:t>
            </a:r>
            <a:r>
              <a:rPr lang="en-US" sz="1800" b="1" dirty="0"/>
              <a:t>!</a:t>
            </a:r>
          </a:p>
          <a:p>
            <a:pPr>
              <a:buNone/>
            </a:pPr>
            <a:endParaRPr lang="en-US" sz="1800" b="1" dirty="0"/>
          </a:p>
          <a:p>
            <a:pPr>
              <a:buFont typeface="Wingdings"/>
              <a:buChar char="à"/>
            </a:pPr>
            <a:r>
              <a:rPr lang="en-US" sz="1800" b="1" dirty="0" err="1"/>
              <a:t>Empfehlung</a:t>
            </a:r>
            <a:r>
              <a:rPr lang="en-US" sz="1800" b="1" dirty="0"/>
              <a:t> </a:t>
            </a:r>
            <a:r>
              <a:rPr lang="en-US" sz="1800" b="1" dirty="0" err="1"/>
              <a:t>Operationstermin</a:t>
            </a:r>
            <a:r>
              <a:rPr lang="en-US" sz="1800" b="1" dirty="0"/>
              <a:t> </a:t>
            </a:r>
            <a:r>
              <a:rPr lang="en-US" sz="1800" b="1" dirty="0" err="1"/>
              <a:t>im</a:t>
            </a:r>
            <a:r>
              <a:rPr lang="en-US" sz="1800" b="1" dirty="0"/>
              <a:t> </a:t>
            </a:r>
            <a:r>
              <a:rPr lang="en-US" sz="1800" b="1" dirty="0" err="1"/>
              <a:t>Frühjahr</a:t>
            </a:r>
            <a:r>
              <a:rPr lang="en-US" sz="1800" b="1" dirty="0"/>
              <a:t> </a:t>
            </a:r>
            <a:r>
              <a:rPr lang="en-US" sz="1800" b="1" dirty="0" err="1"/>
              <a:t>oder</a:t>
            </a:r>
            <a:r>
              <a:rPr lang="en-US" sz="1800" b="1" dirty="0"/>
              <a:t> </a:t>
            </a:r>
            <a:r>
              <a:rPr lang="en-US" sz="1800" b="1" dirty="0" err="1"/>
              <a:t>Herbst</a:t>
            </a:r>
            <a:r>
              <a:rPr lang="en-US" sz="1800" b="1" dirty="0"/>
              <a:t> </a:t>
            </a:r>
            <a:r>
              <a:rPr lang="en-US" sz="1800" b="1" dirty="0" err="1"/>
              <a:t>vereinbaren</a:t>
            </a:r>
            <a:r>
              <a:rPr lang="en-US" sz="1800" b="1" dirty="0"/>
              <a:t> (CAVE </a:t>
            </a:r>
            <a:r>
              <a:rPr lang="en-US" sz="1800" b="1" dirty="0" err="1"/>
              <a:t>Hitze</a:t>
            </a:r>
            <a:r>
              <a:rPr lang="en-US" sz="1800" b="1" dirty="0"/>
              <a:t>)</a:t>
            </a:r>
          </a:p>
          <a:p>
            <a:pPr>
              <a:buNone/>
            </a:pPr>
            <a:endParaRPr lang="en-US" sz="1800" b="1" dirty="0"/>
          </a:p>
          <a:p>
            <a:pPr>
              <a:buFont typeface="Wingdings"/>
              <a:buChar char="à"/>
            </a:pPr>
            <a:r>
              <a:rPr lang="en-US" sz="1800" b="1" dirty="0" err="1"/>
              <a:t>Fitnesstest</a:t>
            </a:r>
            <a:r>
              <a:rPr lang="en-US" sz="1800" b="1" dirty="0"/>
              <a:t> </a:t>
            </a:r>
            <a:r>
              <a:rPr lang="en-US" sz="1800" b="1" dirty="0" err="1"/>
              <a:t>ist</a:t>
            </a:r>
            <a:r>
              <a:rPr lang="en-US" sz="1800" b="1" dirty="0"/>
              <a:t> </a:t>
            </a:r>
            <a:r>
              <a:rPr lang="en-US" sz="1800" b="1" dirty="0" err="1"/>
              <a:t>ein</a:t>
            </a:r>
            <a:r>
              <a:rPr lang="en-US" sz="1800" b="1" dirty="0"/>
              <a:t> Tool, </a:t>
            </a:r>
            <a:r>
              <a:rPr lang="en-US" sz="1800" b="1" dirty="0" err="1"/>
              <a:t>welches</a:t>
            </a:r>
            <a:r>
              <a:rPr lang="en-US" sz="1800" b="1" dirty="0"/>
              <a:t> den </a:t>
            </a:r>
            <a:r>
              <a:rPr lang="en-US" sz="1800" b="1" dirty="0" err="1"/>
              <a:t>Züchter</a:t>
            </a:r>
            <a:r>
              <a:rPr lang="en-US" sz="1800" b="1" dirty="0"/>
              <a:t> </a:t>
            </a:r>
            <a:r>
              <a:rPr lang="en-US" sz="1800" b="1" dirty="0" err="1"/>
              <a:t>brachycephaler</a:t>
            </a:r>
            <a:r>
              <a:rPr lang="en-US" sz="1800" b="1" dirty="0"/>
              <a:t> </a:t>
            </a:r>
            <a:r>
              <a:rPr lang="en-US" sz="1800" b="1" dirty="0" err="1"/>
              <a:t>Rassen</a:t>
            </a:r>
            <a:r>
              <a:rPr lang="en-US" sz="1800" b="1" dirty="0"/>
              <a:t> </a:t>
            </a:r>
            <a:r>
              <a:rPr lang="en-US" sz="1800" b="1" dirty="0" err="1"/>
              <a:t>bei</a:t>
            </a:r>
            <a:r>
              <a:rPr lang="en-US" sz="1800" b="1" dirty="0"/>
              <a:t> </a:t>
            </a:r>
            <a:r>
              <a:rPr lang="en-US" sz="1800" b="1" dirty="0" err="1"/>
              <a:t>der</a:t>
            </a:r>
            <a:r>
              <a:rPr lang="en-US" sz="1800" b="1" dirty="0"/>
              <a:t> </a:t>
            </a:r>
            <a:r>
              <a:rPr lang="en-US" sz="1800" b="1" dirty="0" err="1"/>
              <a:t>Auswahl</a:t>
            </a:r>
            <a:r>
              <a:rPr lang="en-US" sz="1800" b="1" dirty="0"/>
              <a:t> </a:t>
            </a:r>
            <a:r>
              <a:rPr lang="en-US" sz="1800" b="1" dirty="0" err="1"/>
              <a:t>atemgesunder</a:t>
            </a:r>
            <a:r>
              <a:rPr lang="en-US" sz="1800" b="1" dirty="0"/>
              <a:t> </a:t>
            </a:r>
            <a:r>
              <a:rPr lang="en-US" sz="1800" b="1" dirty="0" err="1"/>
              <a:t>Tiere</a:t>
            </a:r>
            <a:r>
              <a:rPr lang="en-US" sz="1800" b="1" dirty="0"/>
              <a:t> </a:t>
            </a:r>
            <a:r>
              <a:rPr lang="en-US" sz="1800" b="1" dirty="0" err="1"/>
              <a:t>für</a:t>
            </a:r>
            <a:r>
              <a:rPr lang="en-US" sz="1800" b="1" dirty="0"/>
              <a:t> die </a:t>
            </a:r>
            <a:r>
              <a:rPr lang="en-US" sz="1800" b="1" dirty="0" err="1"/>
              <a:t>Zucht</a:t>
            </a:r>
            <a:r>
              <a:rPr lang="en-US" sz="1800" b="1" dirty="0"/>
              <a:t> </a:t>
            </a:r>
            <a:r>
              <a:rPr lang="en-US" sz="1800" b="1" dirty="0" err="1"/>
              <a:t>unterstützt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pPr>
              <a:buFontTx/>
              <a:buChar char="-"/>
            </a:pPr>
            <a:endParaRPr lang="en-US" sz="1800" b="1" dirty="0"/>
          </a:p>
          <a:p>
            <a:pPr>
              <a:buFontTx/>
              <a:buChar char="-"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483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Atmensymptome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80074AE-9484-1548-8388-DF4B9A5B58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8BAC43D0-3DAF-6A4B-B714-417F1095137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3" name="Picture 1" descr="F:\Vetmedrunde\0149734cb3245f8f65319b54200a5ff5.jp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642967"/>
            <a:ext cx="9144000" cy="8168557"/>
          </a:xfrm>
          <a:prstGeom prst="rect">
            <a:avLst/>
          </a:prstGeom>
          <a:noFill/>
        </p:spPr>
      </p:pic>
      <p:sp>
        <p:nvSpPr>
          <p:cNvPr id="11" name="Ellipse 10"/>
          <p:cNvSpPr/>
          <p:nvPr/>
        </p:nvSpPr>
        <p:spPr>
          <a:xfrm>
            <a:off x="571472" y="142852"/>
            <a:ext cx="2714644" cy="1785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857224" y="714356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92933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 - Ätiologie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1" dirty="0" err="1"/>
              <a:t>Folge</a:t>
            </a:r>
            <a:r>
              <a:rPr lang="en-US" sz="1800" b="1" dirty="0"/>
              <a:t> </a:t>
            </a:r>
            <a:r>
              <a:rPr lang="en-US" sz="1800" b="1" dirty="0" err="1"/>
              <a:t>gezielter</a:t>
            </a:r>
            <a:r>
              <a:rPr lang="en-US" sz="1800" b="1" dirty="0"/>
              <a:t> </a:t>
            </a:r>
            <a:r>
              <a:rPr lang="en-US" sz="1800" b="1" dirty="0" err="1"/>
              <a:t>Zucht</a:t>
            </a:r>
            <a:endParaRPr lang="en-US" sz="1800" b="1" dirty="0"/>
          </a:p>
          <a:p>
            <a:r>
              <a:rPr lang="en-US" sz="1800" b="1" dirty="0" err="1"/>
              <a:t>Durch</a:t>
            </a:r>
            <a:r>
              <a:rPr lang="en-US" sz="1800" b="1" dirty="0"/>
              <a:t> </a:t>
            </a:r>
            <a:r>
              <a:rPr lang="en-US" sz="1800" b="1" dirty="0" err="1"/>
              <a:t>Zuchtauslese</a:t>
            </a:r>
            <a:r>
              <a:rPr lang="en-US" sz="1800" b="1" dirty="0"/>
              <a:t> </a:t>
            </a:r>
            <a:r>
              <a:rPr lang="en-US" sz="1800" b="1" dirty="0" err="1"/>
              <a:t>wurde</a:t>
            </a:r>
            <a:r>
              <a:rPr lang="en-US" sz="1800" b="1" dirty="0"/>
              <a:t> der </a:t>
            </a:r>
            <a:r>
              <a:rPr lang="en-US" sz="1800" b="1" dirty="0" err="1"/>
              <a:t>Schädel</a:t>
            </a:r>
            <a:r>
              <a:rPr lang="en-US" sz="1800" b="1" dirty="0"/>
              <a:t>, </a:t>
            </a:r>
            <a:r>
              <a:rPr lang="en-US" sz="1800" b="1" dirty="0" err="1"/>
              <a:t>ganz</a:t>
            </a:r>
            <a:r>
              <a:rPr lang="en-US" sz="1800" b="1" dirty="0"/>
              <a:t> </a:t>
            </a:r>
            <a:r>
              <a:rPr lang="en-US" sz="1800" b="1" dirty="0" err="1"/>
              <a:t>besonders</a:t>
            </a:r>
            <a:r>
              <a:rPr lang="en-US" sz="1800" b="1" dirty="0"/>
              <a:t> </a:t>
            </a:r>
            <a:r>
              <a:rPr lang="en-US" sz="1800" b="1" dirty="0" err="1"/>
              <a:t>Nase</a:t>
            </a:r>
            <a:r>
              <a:rPr lang="en-US" sz="1800" b="1" dirty="0"/>
              <a:t> und </a:t>
            </a:r>
            <a:r>
              <a:rPr lang="en-US" sz="1800" b="1" dirty="0" err="1"/>
              <a:t>Unterkiefer</a:t>
            </a:r>
            <a:r>
              <a:rPr lang="en-US" sz="1800" b="1" dirty="0"/>
              <a:t> </a:t>
            </a:r>
            <a:r>
              <a:rPr lang="en-US" sz="1800" b="1" dirty="0" err="1"/>
              <a:t>immer</a:t>
            </a:r>
            <a:r>
              <a:rPr lang="en-US" sz="1800" b="1" dirty="0"/>
              <a:t> </a:t>
            </a:r>
            <a:r>
              <a:rPr lang="en-US" sz="1800" b="1" dirty="0" err="1"/>
              <a:t>weiter</a:t>
            </a:r>
            <a:r>
              <a:rPr lang="en-US" sz="1800" b="1" dirty="0"/>
              <a:t> </a:t>
            </a:r>
            <a:r>
              <a:rPr lang="en-US" sz="1800" b="1" dirty="0" err="1"/>
              <a:t>verkürzt</a:t>
            </a:r>
            <a:r>
              <a:rPr lang="en-US" sz="1800" b="1" dirty="0"/>
              <a:t> &gt; </a:t>
            </a:r>
            <a:r>
              <a:rPr lang="en-US" sz="1800" b="1" dirty="0" err="1"/>
              <a:t>erwachsene</a:t>
            </a:r>
            <a:r>
              <a:rPr lang="en-US" sz="1800" b="1" dirty="0"/>
              <a:t> </a:t>
            </a:r>
            <a:r>
              <a:rPr lang="en-US" sz="1800" b="1" dirty="0" err="1"/>
              <a:t>Tiere</a:t>
            </a:r>
            <a:r>
              <a:rPr lang="en-US" sz="1800" b="1" dirty="0"/>
              <a:t> </a:t>
            </a:r>
            <a:r>
              <a:rPr lang="en-US" sz="1800" b="1" dirty="0" err="1"/>
              <a:t>sollen</a:t>
            </a:r>
            <a:r>
              <a:rPr lang="en-US" sz="1800" b="1" dirty="0"/>
              <a:t> </a:t>
            </a:r>
            <a:r>
              <a:rPr lang="en-US" sz="1800" b="1" dirty="0" err="1"/>
              <a:t>kindliche</a:t>
            </a:r>
            <a:r>
              <a:rPr lang="en-US" sz="1800" b="1" dirty="0"/>
              <a:t> </a:t>
            </a:r>
            <a:r>
              <a:rPr lang="en-US" sz="1800" b="1" dirty="0" err="1"/>
              <a:t>Stubsnase</a:t>
            </a:r>
            <a:r>
              <a:rPr lang="en-US" sz="1800" b="1" dirty="0"/>
              <a:t> </a:t>
            </a:r>
            <a:r>
              <a:rPr lang="en-US" sz="1800" b="1" dirty="0" err="1"/>
              <a:t>behalten</a:t>
            </a:r>
            <a:endParaRPr lang="en-US" sz="1800" b="1" dirty="0"/>
          </a:p>
          <a:p>
            <a:r>
              <a:rPr lang="en-US" sz="1800" b="1" dirty="0" err="1"/>
              <a:t>Brachycephalische</a:t>
            </a:r>
            <a:r>
              <a:rPr lang="en-US" sz="1800" b="1" dirty="0"/>
              <a:t> </a:t>
            </a:r>
            <a:r>
              <a:rPr lang="en-US" sz="1800" b="1" dirty="0" err="1"/>
              <a:t>Kopfform</a:t>
            </a:r>
            <a:endParaRPr lang="en-US" sz="1800" b="1" dirty="0"/>
          </a:p>
          <a:p>
            <a:r>
              <a:rPr lang="en-US" sz="1800" b="1" dirty="0" err="1"/>
              <a:t>Knochen</a:t>
            </a:r>
            <a:r>
              <a:rPr lang="en-US" sz="1800" b="1" dirty="0"/>
              <a:t> </a:t>
            </a:r>
            <a:r>
              <a:rPr lang="en-US" sz="1800" b="1" dirty="0" err="1"/>
              <a:t>wachsen</a:t>
            </a:r>
            <a:r>
              <a:rPr lang="en-US" sz="1800" b="1" dirty="0"/>
              <a:t> normal </a:t>
            </a:r>
            <a:r>
              <a:rPr lang="en-US" sz="1800" b="1" dirty="0" err="1"/>
              <a:t>mit</a:t>
            </a:r>
            <a:r>
              <a:rPr lang="en-US" sz="1800" b="1" dirty="0"/>
              <a:t> </a:t>
            </a:r>
            <a:r>
              <a:rPr lang="en-US" sz="1800" b="1" dirty="0" err="1"/>
              <a:t>reduzierter</a:t>
            </a:r>
            <a:r>
              <a:rPr lang="en-US" sz="1800" b="1" dirty="0"/>
              <a:t> </a:t>
            </a:r>
            <a:r>
              <a:rPr lang="en-US" sz="1800" b="1" dirty="0" err="1"/>
              <a:t>Länge</a:t>
            </a:r>
            <a:endParaRPr lang="en-US" sz="1800" b="1" dirty="0"/>
          </a:p>
          <a:p>
            <a:r>
              <a:rPr lang="en-US" sz="1800" b="1" dirty="0" err="1"/>
              <a:t>Weichteile</a:t>
            </a:r>
            <a:r>
              <a:rPr lang="en-US" sz="1800" b="1" dirty="0"/>
              <a:t> </a:t>
            </a:r>
            <a:r>
              <a:rPr lang="en-US" sz="1800" b="1" dirty="0" err="1"/>
              <a:t>sind</a:t>
            </a:r>
            <a:r>
              <a:rPr lang="en-US" sz="1800" b="1" dirty="0"/>
              <a:t> </a:t>
            </a:r>
            <a:r>
              <a:rPr lang="en-US" sz="1800" b="1" dirty="0" err="1"/>
              <a:t>nicht</a:t>
            </a:r>
            <a:r>
              <a:rPr lang="en-US" sz="1800" b="1" dirty="0"/>
              <a:t> proportional </a:t>
            </a:r>
            <a:r>
              <a:rPr lang="en-US" sz="1800" b="1" dirty="0" err="1"/>
              <a:t>reduziert</a:t>
            </a:r>
            <a:r>
              <a:rPr lang="en-US" sz="1800" b="1" dirty="0"/>
              <a:t>, </a:t>
            </a:r>
            <a:r>
              <a:rPr lang="en-US" sz="1800" b="1" dirty="0" err="1"/>
              <a:t>ggf</a:t>
            </a:r>
            <a:r>
              <a:rPr lang="en-US" sz="1800" b="1" dirty="0"/>
              <a:t>. </a:t>
            </a:r>
            <a:r>
              <a:rPr lang="en-US" sz="1800" b="1" dirty="0" err="1"/>
              <a:t>nur</a:t>
            </a:r>
            <a:r>
              <a:rPr lang="en-US" sz="1800" b="1" dirty="0"/>
              <a:t> </a:t>
            </a:r>
            <a:r>
              <a:rPr lang="en-US" sz="1800" b="1" dirty="0" err="1"/>
              <a:t>vermindert</a:t>
            </a:r>
            <a:endParaRPr lang="en-US" sz="1800" b="1" dirty="0"/>
          </a:p>
          <a:p>
            <a:endParaRPr lang="en-US" sz="1800" b="1" dirty="0"/>
          </a:p>
          <a:p>
            <a:pPr marL="3600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 Extreme </a:t>
            </a:r>
            <a:r>
              <a:rPr lang="en-US" sz="1800" b="1" dirty="0" err="1">
                <a:sym typeface="Wingdings" panose="05000000000000000000" pitchFamily="2" charset="2"/>
              </a:rPr>
              <a:t>Brachyzephalie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ist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eine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menschengemachte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Erbkrankheit</a:t>
            </a:r>
            <a:r>
              <a:rPr lang="en-US" sz="1800" b="1" dirty="0">
                <a:sym typeface="Wingdings" panose="05000000000000000000" pitchFamily="2" charset="2"/>
              </a:rPr>
              <a:t>, die </a:t>
            </a:r>
            <a:r>
              <a:rPr lang="en-US" sz="1800" b="1" dirty="0" err="1">
                <a:sym typeface="Wingdings" panose="05000000000000000000" pitchFamily="2" charset="2"/>
              </a:rPr>
              <a:t>zu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schweren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gesundheitlichen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Schäden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führt</a:t>
            </a: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6000" indent="0">
              <a:buNone/>
            </a:pPr>
            <a:r>
              <a:rPr lang="en-US" sz="2400" b="1" dirty="0" err="1">
                <a:latin typeface="+mn-lt"/>
                <a:cs typeface="Calibri" panose="020F0502020204030204" pitchFamily="34" charset="0"/>
              </a:rPr>
              <a:t>Brachycephalie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beim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Menschen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wirkt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sich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auf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folgende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Regionen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/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Zentren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cs typeface="Calibri" panose="020F0502020204030204" pitchFamily="34" charset="0"/>
              </a:rPr>
              <a:t>aus</a:t>
            </a:r>
            <a:r>
              <a:rPr lang="en-US" sz="2400" b="1" dirty="0">
                <a:latin typeface="+mn-lt"/>
                <a:cs typeface="Calibri" panose="020F0502020204030204" pitchFamily="34" charset="0"/>
              </a:rPr>
              <a:t>:</a:t>
            </a:r>
            <a:endParaRPr lang="sv-SE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4"/>
          </p:nvPr>
        </p:nvSpPr>
        <p:spPr>
          <a:xfrm>
            <a:off x="5204897" y="3937056"/>
            <a:ext cx="3304799" cy="2084232"/>
          </a:xfrm>
        </p:spPr>
        <p:txBody>
          <a:bodyPr>
            <a:normAutofit/>
          </a:bodyPr>
          <a:lstStyle/>
          <a:p>
            <a:r>
              <a:rPr lang="sv-SE" sz="2400" dirty="0">
                <a:latin typeface="+mj-lt"/>
              </a:rPr>
              <a:t>Kopf</a:t>
            </a:r>
            <a:endParaRPr lang="sv-SE" sz="2400" b="1" dirty="0">
              <a:latin typeface="+mj-lt"/>
            </a:endParaRPr>
          </a:p>
          <a:p>
            <a:r>
              <a:rPr lang="sv-SE" sz="2400" dirty="0">
                <a:latin typeface="+mj-lt"/>
              </a:rPr>
              <a:t>Ohren und Gehör</a:t>
            </a:r>
          </a:p>
          <a:p>
            <a:r>
              <a:rPr lang="sv-SE" sz="2400" dirty="0">
                <a:latin typeface="+mj-lt"/>
              </a:rPr>
              <a:t>Augen und Visus</a:t>
            </a:r>
          </a:p>
          <a:p>
            <a:r>
              <a:rPr lang="sv-SE" sz="2400" dirty="0">
                <a:latin typeface="+mj-lt"/>
              </a:rPr>
              <a:t>Mental</a:t>
            </a:r>
            <a:endParaRPr lang="sv-SE" sz="2400" b="1" dirty="0">
              <a:latin typeface="+mj-lt"/>
            </a:endParaRP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>
            <a:fillRect/>
          </a:stretch>
        </p:blipFill>
        <p:spPr/>
      </p:pic>
      <p:pic>
        <p:nvPicPr>
          <p:cNvPr id="12289" name="Picture 1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 cstate="print"/>
          <a:srcRect l="5742" r="574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38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Brachycephalie - Ätiologie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000" indent="0">
              <a:buNone/>
            </a:pP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92E97D-3E40-D0AA-5503-450EE9A2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04" y="1890712"/>
            <a:ext cx="4646933" cy="34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Was sagt die Wissenschaft?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32896" y="2132856"/>
            <a:ext cx="7876800" cy="3381860"/>
          </a:xfrm>
        </p:spPr>
        <p:txBody>
          <a:bodyPr>
            <a:normAutofit/>
          </a:bodyPr>
          <a:lstStyle/>
          <a:p>
            <a:pPr marL="36000" indent="0">
              <a:buFont typeface="Wingdings"/>
              <a:buChar char="à"/>
            </a:pPr>
            <a:r>
              <a:rPr lang="en-US" sz="1800" b="1" dirty="0">
                <a:sym typeface="Wingdings" panose="05000000000000000000" pitchFamily="2" charset="2"/>
              </a:rPr>
              <a:t>Packer et al. (2015a): BOS Problem </a:t>
            </a:r>
            <a:r>
              <a:rPr lang="en-US" sz="1800" b="1" dirty="0" err="1">
                <a:sym typeface="Wingdings" panose="05000000000000000000" pitchFamily="2" charset="2"/>
              </a:rPr>
              <a:t>ist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umso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größer</a:t>
            </a:r>
            <a:r>
              <a:rPr lang="en-US" sz="1800" b="1" dirty="0">
                <a:sym typeface="Wingdings" panose="05000000000000000000" pitchFamily="2" charset="2"/>
              </a:rPr>
              <a:t>, je </a:t>
            </a:r>
            <a:r>
              <a:rPr lang="en-US" sz="1800" b="1" dirty="0" err="1">
                <a:sym typeface="Wingdings" panose="05000000000000000000" pitchFamily="2" charset="2"/>
              </a:rPr>
              <a:t>kürzer</a:t>
            </a:r>
            <a:r>
              <a:rPr lang="en-US" sz="1800" b="1" dirty="0">
                <a:sym typeface="Wingdings" panose="05000000000000000000" pitchFamily="2" charset="2"/>
              </a:rPr>
              <a:t> die </a:t>
            </a:r>
            <a:r>
              <a:rPr lang="en-US" sz="1800" b="1" dirty="0" err="1">
                <a:sym typeface="Wingdings" panose="05000000000000000000" pitchFamily="2" charset="2"/>
              </a:rPr>
              <a:t>Schnauze</a:t>
            </a:r>
            <a:endParaRPr lang="en-US" sz="1800" b="1" dirty="0">
              <a:sym typeface="Wingdings" panose="05000000000000000000" pitchFamily="2" charset="2"/>
            </a:endParaRPr>
          </a:p>
          <a:p>
            <a:pPr marL="36000" indent="0">
              <a:buNone/>
            </a:pPr>
            <a:endParaRPr lang="en-US" sz="1800" b="1" dirty="0">
              <a:sym typeface="Wingdings" panose="05000000000000000000" pitchFamily="2" charset="2"/>
            </a:endParaRPr>
          </a:p>
          <a:p>
            <a:pPr marL="36000" indent="0">
              <a:buFont typeface="Wingdings"/>
              <a:buChar char="à"/>
            </a:pPr>
            <a:r>
              <a:rPr lang="en-US" sz="1800" b="1" dirty="0">
                <a:sym typeface="Wingdings" panose="05000000000000000000" pitchFamily="2" charset="2"/>
              </a:rPr>
              <a:t>Liu et al. (2017):  </a:t>
            </a:r>
            <a:r>
              <a:rPr lang="en-US" sz="1800" b="1" dirty="0" err="1">
                <a:sym typeface="Wingdings" panose="05000000000000000000" pitchFamily="2" charset="2"/>
              </a:rPr>
              <a:t>für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bestimmte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Rassen</a:t>
            </a:r>
            <a:r>
              <a:rPr lang="en-US" sz="1800" b="1" dirty="0">
                <a:sym typeface="Wingdings" panose="05000000000000000000" pitchFamily="2" charset="2"/>
              </a:rPr>
              <a:t>, </a:t>
            </a:r>
            <a:r>
              <a:rPr lang="en-US" sz="1800" b="1" dirty="0" err="1">
                <a:sym typeface="Wingdings" panose="05000000000000000000" pitchFamily="2" charset="2"/>
              </a:rPr>
              <a:t>kein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direkter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Zusammenhang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zwischen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Nasen</a:t>
            </a:r>
            <a:r>
              <a:rPr lang="en-US" sz="1800" b="1" dirty="0">
                <a:sym typeface="Wingdings" panose="05000000000000000000" pitchFamily="2" charset="2"/>
              </a:rPr>
              <a:t>- </a:t>
            </a:r>
            <a:r>
              <a:rPr lang="en-US" sz="1800" b="1" dirty="0" err="1">
                <a:sym typeface="Wingdings" panose="05000000000000000000" pitchFamily="2" charset="2"/>
              </a:rPr>
              <a:t>zu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Schädellänge</a:t>
            </a:r>
            <a:r>
              <a:rPr lang="en-US" sz="1800" b="1" dirty="0">
                <a:sym typeface="Wingdings" panose="05000000000000000000" pitchFamily="2" charset="2"/>
              </a:rPr>
              <a:t> und BOS</a:t>
            </a:r>
          </a:p>
          <a:p>
            <a:pPr marL="36000" indent="0">
              <a:buNone/>
            </a:pPr>
            <a:endParaRPr lang="en-US" sz="1800" b="1" dirty="0">
              <a:sym typeface="Wingdings" panose="05000000000000000000" pitchFamily="2" charset="2"/>
            </a:endParaRPr>
          </a:p>
          <a:p>
            <a:pPr marL="36000" indent="0">
              <a:buFont typeface="Wingdings"/>
              <a:buChar char="à"/>
            </a:pPr>
            <a:r>
              <a:rPr lang="en-US" sz="1800" b="1" dirty="0" err="1">
                <a:sym typeface="Wingdings" panose="05000000000000000000" pitchFamily="2" charset="2"/>
              </a:rPr>
              <a:t>Ravn-Molby</a:t>
            </a:r>
            <a:r>
              <a:rPr lang="en-US" sz="1800" b="1" dirty="0">
                <a:sym typeface="Wingdings" panose="05000000000000000000" pitchFamily="2" charset="2"/>
              </a:rPr>
              <a:t> et al. (2019): </a:t>
            </a:r>
            <a:r>
              <a:rPr lang="en-US" sz="1800" b="1" dirty="0" err="1">
                <a:sym typeface="Wingdings" panose="05000000000000000000" pitchFamily="2" charset="2"/>
              </a:rPr>
              <a:t>Ausmaß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der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Verengung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der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Nasenlöcher</a:t>
            </a:r>
            <a:r>
              <a:rPr lang="en-US" sz="1800" b="1" dirty="0">
                <a:sym typeface="Wingdings" panose="05000000000000000000" pitchFamily="2" charset="2"/>
              </a:rPr>
              <a:t> hat </a:t>
            </a:r>
            <a:r>
              <a:rPr lang="en-US" sz="1800" b="1" dirty="0" err="1">
                <a:sym typeface="Wingdings" panose="05000000000000000000" pitchFamily="2" charset="2"/>
              </a:rPr>
              <a:t>einen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großen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Einfluss</a:t>
            </a:r>
            <a:r>
              <a:rPr lang="en-US" sz="1800" b="1" dirty="0">
                <a:sym typeface="Wingdings" panose="05000000000000000000" pitchFamily="2" charset="2"/>
              </a:rPr>
              <a:t> auf die </a:t>
            </a:r>
            <a:r>
              <a:rPr lang="en-US" sz="1800" b="1" dirty="0" err="1">
                <a:sym typeface="Wingdings" panose="05000000000000000000" pitchFamily="2" charset="2"/>
              </a:rPr>
              <a:t>funktionellen</a:t>
            </a:r>
            <a:r>
              <a:rPr lang="en-US" sz="1800" b="1" dirty="0"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ym typeface="Wingdings" panose="05000000000000000000" pitchFamily="2" charset="2"/>
              </a:rPr>
              <a:t>Fähigkeiten</a:t>
            </a:r>
            <a:r>
              <a:rPr lang="en-US" sz="1800" b="1" dirty="0">
                <a:sym typeface="Wingdings" panose="05000000000000000000" pitchFamily="2" charset="2"/>
              </a:rPr>
              <a:t> des </a:t>
            </a:r>
            <a:r>
              <a:rPr lang="en-US" sz="1800" b="1" dirty="0" err="1">
                <a:sym typeface="Wingdings" panose="05000000000000000000" pitchFamily="2" charset="2"/>
              </a:rPr>
              <a:t>Hundes</a:t>
            </a: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27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Warum ist BOS nicht zu unterschätzen?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32896" y="2132856"/>
            <a:ext cx="7876800" cy="3381860"/>
          </a:xfrm>
        </p:spPr>
        <p:txBody>
          <a:bodyPr>
            <a:normAutofit/>
          </a:bodyPr>
          <a:lstStyle/>
          <a:p>
            <a:pPr marL="3600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 </a:t>
            </a:r>
            <a:r>
              <a:rPr lang="en-US" sz="1800" b="1" dirty="0"/>
              <a:t>BOS </a:t>
            </a:r>
            <a:r>
              <a:rPr lang="en-US" sz="1800" b="1" dirty="0" err="1"/>
              <a:t>ist</a:t>
            </a:r>
            <a:r>
              <a:rPr lang="en-US" sz="1800" b="1" dirty="0"/>
              <a:t> </a:t>
            </a:r>
            <a:r>
              <a:rPr lang="en-US" sz="1800" b="1" dirty="0" err="1"/>
              <a:t>eine</a:t>
            </a:r>
            <a:r>
              <a:rPr lang="en-US" sz="1800" b="1" dirty="0"/>
              <a:t> </a:t>
            </a:r>
            <a:r>
              <a:rPr lang="en-US" sz="1800" b="1" dirty="0" err="1"/>
              <a:t>dynamische</a:t>
            </a:r>
            <a:r>
              <a:rPr lang="en-US" sz="1800" b="1" dirty="0"/>
              <a:t>, progressive </a:t>
            </a:r>
            <a:r>
              <a:rPr lang="en-US" sz="1800" b="1" dirty="0" err="1"/>
              <a:t>Erkrankung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pPr marL="3600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 </a:t>
            </a:r>
            <a:r>
              <a:rPr lang="en-US" sz="1800" b="1" dirty="0" err="1"/>
              <a:t>Häufig</a:t>
            </a:r>
            <a:r>
              <a:rPr lang="en-US" sz="1800" b="1" dirty="0"/>
              <a:t> </a:t>
            </a:r>
            <a:r>
              <a:rPr lang="en-US" sz="1800" b="1" dirty="0" err="1"/>
              <a:t>im</a:t>
            </a:r>
            <a:r>
              <a:rPr lang="en-US" sz="1800" b="1" dirty="0"/>
              <a:t> </a:t>
            </a:r>
            <a:r>
              <a:rPr lang="en-US" sz="1800" b="1" dirty="0" err="1"/>
              <a:t>jungen</a:t>
            </a:r>
            <a:r>
              <a:rPr lang="en-US" sz="1800" b="1" dirty="0"/>
              <a:t> </a:t>
            </a:r>
            <a:r>
              <a:rPr lang="en-US" sz="1800" b="1" dirty="0" err="1"/>
              <a:t>Erwachsenenalter</a:t>
            </a:r>
            <a:r>
              <a:rPr lang="en-US" sz="1800" b="1" dirty="0"/>
              <a:t> </a:t>
            </a:r>
            <a:r>
              <a:rPr lang="en-US" sz="1800" b="1" dirty="0" err="1"/>
              <a:t>auffällig</a:t>
            </a:r>
            <a:r>
              <a:rPr lang="en-US" sz="1800" b="1" dirty="0"/>
              <a:t> und </a:t>
            </a:r>
            <a:r>
              <a:rPr lang="en-US" sz="1800" b="1" dirty="0" err="1"/>
              <a:t>wird</a:t>
            </a:r>
            <a:r>
              <a:rPr lang="en-US" sz="1800" b="1" dirty="0"/>
              <a:t> </a:t>
            </a:r>
            <a:r>
              <a:rPr lang="en-US" sz="1800" b="1" dirty="0" err="1"/>
              <a:t>im</a:t>
            </a:r>
            <a:r>
              <a:rPr lang="en-US" sz="1800" b="1" dirty="0"/>
              <a:t> </a:t>
            </a:r>
            <a:r>
              <a:rPr lang="en-US" sz="1800" b="1" dirty="0" err="1"/>
              <a:t>Verlauf</a:t>
            </a:r>
            <a:r>
              <a:rPr lang="en-US" sz="1800" b="1" dirty="0"/>
              <a:t> der </a:t>
            </a:r>
            <a:r>
              <a:rPr lang="en-US" sz="1800" b="1" dirty="0" err="1"/>
              <a:t>Erkrankung</a:t>
            </a:r>
            <a:r>
              <a:rPr lang="en-US" sz="1800" b="1" dirty="0"/>
              <a:t> </a:t>
            </a:r>
            <a:r>
              <a:rPr lang="en-US" sz="1800" b="1" dirty="0" err="1"/>
              <a:t>schwerwiegender</a:t>
            </a:r>
            <a:endParaRPr lang="en-US" sz="1800" b="1" dirty="0"/>
          </a:p>
          <a:p>
            <a:pPr marL="36000" indent="0">
              <a:buNone/>
            </a:pPr>
            <a:endParaRPr lang="en-US" sz="1800" b="1" dirty="0"/>
          </a:p>
          <a:p>
            <a:pPr marL="3600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 </a:t>
            </a:r>
            <a:r>
              <a:rPr lang="en-US" sz="1800" b="1" dirty="0" err="1"/>
              <a:t>Schnarchgeräusch</a:t>
            </a:r>
            <a:r>
              <a:rPr lang="en-US" sz="1800" b="1" dirty="0"/>
              <a:t> </a:t>
            </a:r>
            <a:r>
              <a:rPr lang="en-US" sz="1800" b="1" dirty="0" err="1"/>
              <a:t>wird</a:t>
            </a:r>
            <a:r>
              <a:rPr lang="en-US" sz="1800" b="1" dirty="0"/>
              <a:t> oft </a:t>
            </a:r>
            <a:r>
              <a:rPr lang="en-US" sz="1800" b="1" dirty="0" err="1"/>
              <a:t>als</a:t>
            </a:r>
            <a:r>
              <a:rPr lang="en-US" sz="1800" b="1" dirty="0"/>
              <a:t> </a:t>
            </a:r>
            <a:r>
              <a:rPr lang="en-US" sz="1800" b="1" dirty="0" err="1"/>
              <a:t>rassetypisch</a:t>
            </a:r>
            <a:r>
              <a:rPr lang="en-US" sz="1800" b="1" dirty="0"/>
              <a:t> und </a:t>
            </a:r>
            <a:r>
              <a:rPr lang="en-US" sz="1800" b="1" dirty="0" err="1"/>
              <a:t>unproblematisch</a:t>
            </a:r>
            <a:r>
              <a:rPr lang="en-US" sz="1800" b="1" dirty="0"/>
              <a:t> </a:t>
            </a:r>
            <a:r>
              <a:rPr lang="en-US" sz="1800" b="1" dirty="0" err="1"/>
              <a:t>abgetan</a:t>
            </a:r>
            <a:r>
              <a:rPr lang="en-US" sz="1800" b="1" dirty="0"/>
              <a:t> und </a:t>
            </a:r>
            <a:r>
              <a:rPr lang="en-US" sz="1800" b="1" dirty="0" err="1"/>
              <a:t>nicht</a:t>
            </a:r>
            <a:r>
              <a:rPr lang="en-US" sz="1800" b="1" dirty="0"/>
              <a:t> </a:t>
            </a:r>
            <a:r>
              <a:rPr lang="en-US" sz="1800" b="1" dirty="0" err="1"/>
              <a:t>als</a:t>
            </a:r>
            <a:r>
              <a:rPr lang="en-US" sz="1800" b="1" dirty="0"/>
              <a:t> </a:t>
            </a:r>
            <a:r>
              <a:rPr lang="en-US" sz="1800" b="1" dirty="0" err="1"/>
              <a:t>Atemproblem</a:t>
            </a:r>
            <a:r>
              <a:rPr lang="en-US" sz="1800" b="1" dirty="0"/>
              <a:t> </a:t>
            </a:r>
            <a:r>
              <a:rPr lang="en-US" sz="1800" b="1" dirty="0" err="1"/>
              <a:t>erkannt</a:t>
            </a:r>
            <a:br>
              <a:rPr lang="en-US" sz="1800" b="1" dirty="0"/>
            </a:br>
            <a:endParaRPr lang="en-US" sz="1800" b="1" dirty="0"/>
          </a:p>
          <a:p>
            <a:pPr>
              <a:buNone/>
            </a:pPr>
            <a:endParaRPr lang="sv-SE" dirty="0"/>
          </a:p>
          <a:p>
            <a:pPr marL="360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2766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Wzi1PnCUecOiMu2_F7EA"/>
</p:tagLst>
</file>

<file path=ppt/theme/theme1.xml><?xml version="1.0" encoding="utf-8"?>
<a:theme xmlns:a="http://schemas.openxmlformats.org/drawingml/2006/main" name="AniCura Vertical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10.xml><?xml version="1.0" encoding="utf-8"?>
<a:theme xmlns:a="http://schemas.openxmlformats.org/drawingml/2006/main" name="AniCura Horizontal Darkblue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11.xml><?xml version="1.0" encoding="utf-8"?>
<a:theme xmlns:a="http://schemas.openxmlformats.org/drawingml/2006/main" name="AniCura Special Neg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iCura Vertical Lightblue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3.xml><?xml version="1.0" encoding="utf-8"?>
<a:theme xmlns:a="http://schemas.openxmlformats.org/drawingml/2006/main" name="AniCura Vertical Green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4.xml><?xml version="1.0" encoding="utf-8"?>
<a:theme xmlns:a="http://schemas.openxmlformats.org/drawingml/2006/main" name="AniCura Vertical Pink">
  <a:themeElements>
    <a:clrScheme name="AniCura 2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6E6259"/>
      </a:accent1>
      <a:accent2>
        <a:srgbClr val="77C5D5"/>
      </a:accent2>
      <a:accent3>
        <a:srgbClr val="C76277"/>
      </a:accent3>
      <a:accent4>
        <a:srgbClr val="5CAA7F"/>
      </a:accent4>
      <a:accent5>
        <a:srgbClr val="EBBC4E"/>
      </a:accent5>
      <a:accent6>
        <a:srgbClr val="EE534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5.xml><?xml version="1.0" encoding="utf-8"?>
<a:theme xmlns:a="http://schemas.openxmlformats.org/drawingml/2006/main" name="AniCura Vertical Darkblue">
  <a:themeElements>
    <a:clrScheme name="AniCura 2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6E6259"/>
      </a:accent1>
      <a:accent2>
        <a:srgbClr val="77C5D5"/>
      </a:accent2>
      <a:accent3>
        <a:srgbClr val="C76277"/>
      </a:accent3>
      <a:accent4>
        <a:srgbClr val="5CAA7F"/>
      </a:accent4>
      <a:accent5>
        <a:srgbClr val="EBBC4E"/>
      </a:accent5>
      <a:accent6>
        <a:srgbClr val="EE534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6.xml><?xml version="1.0" encoding="utf-8"?>
<a:theme xmlns:a="http://schemas.openxmlformats.org/drawingml/2006/main" name="AniCura Horizontal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7.xml><?xml version="1.0" encoding="utf-8"?>
<a:theme xmlns:a="http://schemas.openxmlformats.org/drawingml/2006/main" name="AniCura Horizontal Lightblue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8.xml><?xml version="1.0" encoding="utf-8"?>
<a:theme xmlns:a="http://schemas.openxmlformats.org/drawingml/2006/main" name="AniCura Horizontal Green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ppt/theme/theme9.xml><?xml version="1.0" encoding="utf-8"?>
<a:theme xmlns:a="http://schemas.openxmlformats.org/drawingml/2006/main" name="AniCura Horizontal Pink">
  <a:themeElements>
    <a:clrScheme name="AniCura 1">
      <a:dk1>
        <a:srgbClr val="00263E"/>
      </a:dk1>
      <a:lt1>
        <a:srgbClr val="FFFFFF"/>
      </a:lt1>
      <a:dk2>
        <a:srgbClr val="00263E"/>
      </a:dk2>
      <a:lt2>
        <a:srgbClr val="FFFFFF"/>
      </a:lt2>
      <a:accent1>
        <a:srgbClr val="00263E"/>
      </a:accent1>
      <a:accent2>
        <a:srgbClr val="B9D5DE"/>
      </a:accent2>
      <a:accent3>
        <a:srgbClr val="D7D2CB"/>
      </a:accent3>
      <a:accent4>
        <a:srgbClr val="ECC7CD"/>
      </a:accent4>
      <a:accent5>
        <a:srgbClr val="A8D5BA"/>
      </a:accent5>
      <a:accent6>
        <a:srgbClr val="F4E5C0"/>
      </a:accent6>
      <a:hlink>
        <a:srgbClr val="00263E"/>
      </a:hlink>
      <a:folHlink>
        <a:srgbClr val="00263E"/>
      </a:folHlink>
    </a:clrScheme>
    <a:fontScheme name="AniCura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524 PPT_template_central_vF" id="{1DFEB084-EF84-3043-A4E0-A1335C10E29F}" vid="{540E8A7B-D2E8-0D46-A585-B009106CD40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ommentar xmlns="f6a3e4f1-ff4a-4182-b19d-e2a073ddcc24" xsi:nil="true"/>
    <SharedWithUsers xmlns="4a61dcbb-1f81-4ac2-bad1-ddc1ec751bfb">
      <UserInfo>
        <DisplayName>Diana Labitzke</DisplayName>
        <AccountId>32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EC5545AAEEF9459C14426BF50308B9" ma:contentTypeVersion="7" ma:contentTypeDescription="Skapa ett nytt dokument." ma:contentTypeScope="" ma:versionID="508c05e4c4efc8444dee0fc0754e2f9c">
  <xsd:schema xmlns:xsd="http://www.w3.org/2001/XMLSchema" xmlns:xs="http://www.w3.org/2001/XMLSchema" xmlns:p="http://schemas.microsoft.com/office/2006/metadata/properties" xmlns:ns2="f6a3e4f1-ff4a-4182-b19d-e2a073ddcc24" xmlns:ns3="4a61dcbb-1f81-4ac2-bad1-ddc1ec751bfb" targetNamespace="http://schemas.microsoft.com/office/2006/metadata/properties" ma:root="true" ma:fieldsID="1c0a90f246eefbd5b7037128f4b464e5" ns2:_="" ns3:_="">
    <xsd:import namespace="f6a3e4f1-ff4a-4182-b19d-e2a073ddcc24"/>
    <xsd:import namespace="4a61dcbb-1f81-4ac2-bad1-ddc1ec751bfb"/>
    <xsd:element name="properties">
      <xsd:complexType>
        <xsd:sequence>
          <xsd:element name="documentManagement">
            <xsd:complexType>
              <xsd:all>
                <xsd:element ref="ns2:Kommenta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3e4f1-ff4a-4182-b19d-e2a073ddcc24" elementFormDefault="qualified">
    <xsd:import namespace="http://schemas.microsoft.com/office/2006/documentManagement/types"/>
    <xsd:import namespace="http://schemas.microsoft.com/office/infopath/2007/PartnerControls"/>
    <xsd:element name="Kommentar" ma:index="8" nillable="true" ma:displayName="Kommentar" ma:description="blabafadskfjalesejf" ma:internalName="Kommenta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1dcbb-1f81-4ac2-bad1-ddc1ec751bf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F46CD0-BE5B-4D07-841E-0F2240469A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626DB4-1CBF-4841-8CC6-A81BC5A8B535}">
  <ds:schemaRefs>
    <ds:schemaRef ds:uri="http://schemas.microsoft.com/office/2006/metadata/properties"/>
    <ds:schemaRef ds:uri="http://schemas.microsoft.com/office/infopath/2007/PartnerControls"/>
    <ds:schemaRef ds:uri="f6a3e4f1-ff4a-4182-b19d-e2a073ddcc24"/>
    <ds:schemaRef ds:uri="4a61dcbb-1f81-4ac2-bad1-ddc1ec751bfb"/>
  </ds:schemaRefs>
</ds:datastoreItem>
</file>

<file path=customXml/itemProps3.xml><?xml version="1.0" encoding="utf-8"?>
<ds:datastoreItem xmlns:ds="http://schemas.openxmlformats.org/officeDocument/2006/customXml" ds:itemID="{E4F50F0D-BD09-4C1F-B7EE-F55DB1F70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a3e4f1-ff4a-4182-b19d-e2a073ddcc24"/>
    <ds:schemaRef ds:uri="4a61dcbb-1f81-4ac2-bad1-ddc1ec751b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160531 PPT_template_central_vF</Template>
  <TotalTime>0</TotalTime>
  <Words>1089</Words>
  <Application>Microsoft Office PowerPoint</Application>
  <PresentationFormat>Bildschirmpräsentation (4:3)</PresentationFormat>
  <Paragraphs>277</Paragraphs>
  <Slides>46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11</vt:i4>
      </vt:variant>
      <vt:variant>
        <vt:lpstr>Folientitel</vt:lpstr>
      </vt:variant>
      <vt:variant>
        <vt:i4>46</vt:i4>
      </vt:variant>
    </vt:vector>
  </HeadingPairs>
  <TitlesOfParts>
    <vt:vector size="62" baseType="lpstr">
      <vt:lpstr>Arial</vt:lpstr>
      <vt:lpstr>Calibri</vt:lpstr>
      <vt:lpstr>Calibri Light</vt:lpstr>
      <vt:lpstr>Gotham Book</vt:lpstr>
      <vt:lpstr>Wingdings</vt:lpstr>
      <vt:lpstr>AniCura Vertical</vt:lpstr>
      <vt:lpstr>AniCura Vertical Lightblue</vt:lpstr>
      <vt:lpstr>AniCura Vertical Green</vt:lpstr>
      <vt:lpstr>AniCura Vertical Pink</vt:lpstr>
      <vt:lpstr>AniCura Vertical Darkblue</vt:lpstr>
      <vt:lpstr>AniCura Horizontal</vt:lpstr>
      <vt:lpstr>AniCura Horizontal Lightblue</vt:lpstr>
      <vt:lpstr>AniCura Horizontal Green</vt:lpstr>
      <vt:lpstr>AniCura Horizontal Pink</vt:lpstr>
      <vt:lpstr>AniCura Horizontal Darkblue</vt:lpstr>
      <vt:lpstr>AniCura Special Neg</vt:lpstr>
      <vt:lpstr>Vet Med Runde 2023 Wenn dem Hund die Luft ausgeht 2.0  Dr. Martina Krutzinna Geschäftsführerin, Oberärztin für Chirurgie, Orthopädie und Zahnheilkunde, GP Cert SAS</vt:lpstr>
      <vt:lpstr>Brachycephalie</vt:lpstr>
      <vt:lpstr>Brachycephalie - Definition</vt:lpstr>
      <vt:lpstr>Brachycephalie - Definition</vt:lpstr>
      <vt:lpstr>Brachycephalie - Ätiologie</vt:lpstr>
      <vt:lpstr>PowerPoint-Präsentation</vt:lpstr>
      <vt:lpstr>Brachycephalie - Ätiologie</vt:lpstr>
      <vt:lpstr>Was sagt die Wissenschaft? </vt:lpstr>
      <vt:lpstr>Warum ist BOS nicht zu unterschätzen? </vt:lpstr>
      <vt:lpstr>Brachycephalie - Rassen </vt:lpstr>
      <vt:lpstr>Brachycephalie - Symptomatik </vt:lpstr>
      <vt:lpstr>Problemliste</vt:lpstr>
      <vt:lpstr>BOS -Symptome</vt:lpstr>
      <vt:lpstr>Diagnostik BOS</vt:lpstr>
      <vt:lpstr>Diagnostik BOS</vt:lpstr>
      <vt:lpstr>Atemwegsprobleme</vt:lpstr>
      <vt:lpstr>Atemwegsprobleme</vt:lpstr>
      <vt:lpstr>BOS - Anästhesie</vt:lpstr>
      <vt:lpstr>BOS - Anästhesie</vt:lpstr>
      <vt:lpstr>BOS – OP Techniken</vt:lpstr>
      <vt:lpstr>Stenotische Nares</vt:lpstr>
      <vt:lpstr>Stenotische Nares</vt:lpstr>
      <vt:lpstr>Stenotische Nares – Keiltechnik</vt:lpstr>
      <vt:lpstr>Stenotische Nares – vorher/ nachher</vt:lpstr>
      <vt:lpstr>Stenotische Nares – Technik</vt:lpstr>
      <vt:lpstr>Stenotische Nares - post OP</vt:lpstr>
      <vt:lpstr>Stenotische Nares - Katze</vt:lpstr>
      <vt:lpstr>Stenotische Nares post OP Nachsorge</vt:lpstr>
      <vt:lpstr>Gaumensegel</vt:lpstr>
      <vt:lpstr>Gaumensegelresektion - OP</vt:lpstr>
      <vt:lpstr>Gaumensegelresektion - OP</vt:lpstr>
      <vt:lpstr>Gaumensegelresektion - Lagerung</vt:lpstr>
      <vt:lpstr>Gaumensegelresektion - OP</vt:lpstr>
      <vt:lpstr>Gaumensegelresektion -OP</vt:lpstr>
      <vt:lpstr>Tonsillektomie</vt:lpstr>
      <vt:lpstr>Stimmtaschenexstirpation</vt:lpstr>
      <vt:lpstr>Stimmtaschenexstirpation</vt:lpstr>
      <vt:lpstr>Laryngskollaps</vt:lpstr>
      <vt:lpstr>Was ist in der Aufwachphase zu beachten?</vt:lpstr>
      <vt:lpstr>post OP Nachsorge</vt:lpstr>
      <vt:lpstr>FCI Zuchtstrategien</vt:lpstr>
      <vt:lpstr>FCI Zuchtstrategien</vt:lpstr>
      <vt:lpstr>VDH – Fitnesstest                       Stand Januar 2023</vt:lpstr>
      <vt:lpstr>VDH – Fitnesstest                       Stand Januar 2023</vt:lpstr>
      <vt:lpstr>Zusammenfassung BOS</vt:lpstr>
      <vt:lpstr>Atmensymptome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Dileo</dc:creator>
  <cp:lastModifiedBy>Martina Krutzinna</cp:lastModifiedBy>
  <cp:revision>442</cp:revision>
  <cp:lastPrinted>2016-05-24T09:11:14Z</cp:lastPrinted>
  <dcterms:created xsi:type="dcterms:W3CDTF">2016-10-25T09:43:58Z</dcterms:created>
  <dcterms:modified xsi:type="dcterms:W3CDTF">2023-09-13T08:58:48Z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0x01010085EC5545AAEEF9459C14426BF50308B9</vt:lpwstr>
  </property>
  <property fmtid="{D5CDD505-2E9C-101B-9397-08002B2CF9AE}" pid="3" name="Order">
    <vt:r8>299500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AuthorIds_UIVersion_4096">
    <vt:lpwstr>60</vt:lpwstr>
  </property>
</Properties>
</file>